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85" r:id="rId2"/>
    <p:sldId id="520" r:id="rId3"/>
    <p:sldId id="585" r:id="rId4"/>
    <p:sldId id="584" r:id="rId5"/>
    <p:sldId id="587" r:id="rId6"/>
    <p:sldId id="590" r:id="rId7"/>
    <p:sldId id="589" r:id="rId8"/>
    <p:sldId id="569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8" r:id="rId18"/>
    <p:sldId id="559" r:id="rId19"/>
    <p:sldId id="564" r:id="rId20"/>
    <p:sldId id="565" r:id="rId21"/>
    <p:sldId id="591" r:id="rId22"/>
    <p:sldId id="592" r:id="rId23"/>
    <p:sldId id="593" r:id="rId24"/>
    <p:sldId id="566" r:id="rId25"/>
    <p:sldId id="567" r:id="rId26"/>
    <p:sldId id="521" r:id="rId27"/>
    <p:sldId id="262" r:id="rId28"/>
    <p:sldId id="568" r:id="rId29"/>
    <p:sldId id="570" r:id="rId30"/>
    <p:sldId id="571" r:id="rId31"/>
    <p:sldId id="576" r:id="rId32"/>
    <p:sldId id="539" r:id="rId33"/>
    <p:sldId id="540" r:id="rId34"/>
    <p:sldId id="541" r:id="rId35"/>
    <p:sldId id="544" r:id="rId36"/>
    <p:sldId id="545" r:id="rId37"/>
    <p:sldId id="546" r:id="rId38"/>
    <p:sldId id="547" r:id="rId39"/>
    <p:sldId id="578" r:id="rId40"/>
    <p:sldId id="579" r:id="rId41"/>
    <p:sldId id="572" r:id="rId42"/>
    <p:sldId id="573" r:id="rId43"/>
    <p:sldId id="577" r:id="rId44"/>
    <p:sldId id="574" r:id="rId45"/>
    <p:sldId id="580" r:id="rId46"/>
    <p:sldId id="581" r:id="rId47"/>
    <p:sldId id="582" r:id="rId48"/>
    <p:sldId id="583" r:id="rId49"/>
    <p:sldId id="575" r:id="rId50"/>
  </p:sldIdLst>
  <p:sldSz cx="9144000" cy="6858000" type="screen4x3"/>
  <p:notesSz cx="7010400" cy="9296400"/>
  <p:embeddedFontLst>
    <p:embeddedFont>
      <p:font typeface="Cambria Math" panose="02040503050406030204" pitchFamily="18" charset="0"/>
      <p:regular r:id="rId53"/>
    </p:embeddedFont>
    <p:embeddedFont>
      <p:font typeface="Eurostile" panose="020B0504020202050204" pitchFamily="34" charset="77"/>
      <p:regular r:id="rId54"/>
      <p:bold r:id="rId55"/>
    </p:embeddedFont>
    <p:embeddedFont>
      <p:font typeface="Georgia" panose="02040502050405020303" pitchFamily="18" charset="0"/>
      <p:regular r:id="rId56"/>
      <p:bold r:id="rId57"/>
      <p:italic r:id="rId58"/>
      <p:boldItalic r:id="rId59"/>
    </p:embeddedFont>
    <p:embeddedFont>
      <p:font typeface="Montserrat" pitchFamily="2" charset="77"/>
      <p:regular r:id="rId60"/>
      <p:bold r:id="rId61"/>
      <p:italic r:id="rId62"/>
      <p:boldItalic r:id="rId63"/>
    </p:embeddedFont>
    <p:embeddedFont>
      <p:font typeface="Nirmala UI Semilight" panose="020B0604020202020204" pitchFamily="34" charset="0"/>
      <p:regular r:id="rId6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D9D9D9"/>
    <a:srgbClr val="787878"/>
    <a:srgbClr val="7F7F7F"/>
    <a:srgbClr val="C00000"/>
    <a:srgbClr val="000000"/>
    <a:srgbClr val="DDD9C3"/>
    <a:srgbClr val="4F81BD"/>
    <a:srgbClr val="BC322A"/>
    <a:srgbClr val="D138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4" autoAdjust="0"/>
    <p:restoredTop sz="95822" autoAdjust="0"/>
  </p:normalViewPr>
  <p:slideViewPr>
    <p:cSldViewPr snapToGrid="0" snapToObjects="1">
      <p:cViewPr varScale="1">
        <p:scale>
          <a:sx n="122" d="100"/>
          <a:sy n="122" d="100"/>
        </p:scale>
        <p:origin x="1112" y="1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45" d="100"/>
          <a:sy n="45" d="100"/>
        </p:scale>
        <p:origin x="1891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C69F3A8-7989-4E38-A353-EDFAB1E724E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060857E-C542-4E61-BD67-FD042E16F3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4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740465-4697-443F-AAB1-249B3192D9EF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97D40A1-9795-4F53-A771-B43E2AFF1A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4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Vijayakumar Bhagavatula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18-391 S2011 Lectures</a:t>
            </a:r>
          </a:p>
        </p:txBody>
      </p:sp>
    </p:spTree>
    <p:extLst>
      <p:ext uri="{BB962C8B-B14F-4D97-AF65-F5344CB8AC3E}">
        <p14:creationId xmlns:p14="http://schemas.microsoft.com/office/powerpoint/2010/main" val="233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71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DC5DC-D166-1A37-5A73-2B4AF003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24E313-7162-FA27-F44F-5A3ACB6C4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2161A-0F93-B6D8-6656-343AE6FFA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FDC5-A3FC-E758-86AB-ADE0AA6DE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0A042-C532-CC8E-D652-815A22DC2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930BEA-8EEF-B371-8622-8A3834150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564BCB-484B-C2D2-E4E7-CF92B98F3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87634-199D-6AA8-6A1B-4863D1EA9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6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25EC7-5B03-8296-8B0B-F15F154A7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5355D5-20EE-D296-7CA9-5E88CD930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285F0-B21C-668B-58ED-88D6DC0A5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4CCE8-5EBB-3EB8-32E0-45F3E7BFC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3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6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70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49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8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Eurostile" panose="020B050402020205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8839" y="64328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306F10F-9470-314E-A784-D756E2F57882}" type="datetimeFigureOut">
              <a:rPr lang="en-US" smtClean="0"/>
              <a:pPr/>
              <a:t>1/16/26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8735" y="64466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86532" y="64466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68C3450-B1A6-CF46-933E-ABA1FF9AB2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43"/>
            <a:ext cx="8229600" cy="1143000"/>
          </a:xfrm>
        </p:spPr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  <a:lvl2pPr>
              <a:defRPr>
                <a:latin typeface="Eurostile" panose="020B0504020202050204" pitchFamily="34" charset="77"/>
              </a:defRPr>
            </a:lvl2pPr>
            <a:lvl3pPr>
              <a:defRPr>
                <a:latin typeface="Eurostile" panose="020B0504020202050204" pitchFamily="34" charset="77"/>
              </a:defRPr>
            </a:lvl3pPr>
            <a:lvl4pPr>
              <a:defRPr>
                <a:latin typeface="Eurostile" panose="020B0504020202050204" pitchFamily="34" charset="77"/>
              </a:defRPr>
            </a:lvl4pPr>
            <a:lvl5pPr>
              <a:defRPr>
                <a:latin typeface="Eurostile" panose="020B0504020202050204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D4D493-2259-4D22-967F-E2FDC0CCAC08}"/>
              </a:ext>
            </a:extLst>
          </p:cNvPr>
          <p:cNvCxnSpPr/>
          <p:nvPr userDrawn="1"/>
        </p:nvCxnSpPr>
        <p:spPr>
          <a:xfrm flipV="1">
            <a:off x="0" y="1093696"/>
            <a:ext cx="71845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2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8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6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6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0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Eurostile" panose="020B050402020205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Eurostile" panose="020B0504020202050204" pitchFamily="34" charset="77"/>
              </a:defRPr>
            </a:lvl1pPr>
            <a:lvl2pPr>
              <a:defRPr sz="2800">
                <a:latin typeface="Eurostile" panose="020B0504020202050204" pitchFamily="34" charset="77"/>
              </a:defRPr>
            </a:lvl2pPr>
            <a:lvl3pPr>
              <a:defRPr sz="2400">
                <a:latin typeface="Eurostile" panose="020B0504020202050204" pitchFamily="34" charset="77"/>
              </a:defRPr>
            </a:lvl3pPr>
            <a:lvl4pPr>
              <a:defRPr sz="2000">
                <a:latin typeface="Eurostile" panose="020B0504020202050204" pitchFamily="34" charset="77"/>
              </a:defRPr>
            </a:lvl4pPr>
            <a:lvl5pPr>
              <a:defRPr sz="2000">
                <a:latin typeface="Eurostile" panose="020B0504020202050204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Eurostile" panose="020B0504020202050204" pitchFamily="34" charset="7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1/16/26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3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604000" y="6426943"/>
            <a:ext cx="2451100" cy="3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3.png"/><Relationship Id="rId7" Type="http://schemas.openxmlformats.org/officeDocument/2006/relationships/image" Target="../media/image9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4.png"/><Relationship Id="rId4" Type="http://schemas.openxmlformats.org/officeDocument/2006/relationships/image" Target="../media/image4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350.png"/><Relationship Id="rId4" Type="http://schemas.openxmlformats.org/officeDocument/2006/relationships/image" Target="../media/image2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eroli.web.cern.ch/lecture_cmos_vs_ccd_pixel_sensor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0" y="766800"/>
            <a:ext cx="9144000" cy="2075873"/>
          </a:xfrm>
        </p:spPr>
        <p:txBody>
          <a:bodyPr>
            <a:normAutofit/>
          </a:bodyPr>
          <a:lstStyle/>
          <a:p>
            <a:pPr marL="0" indent="0"/>
            <a:r>
              <a:rPr lang="en-US" dirty="0">
                <a:latin typeface="Eurostile" panose="020B0504020202050204" pitchFamily="34" charset="77"/>
                <a:cs typeface="Times New Roman" panose="02020603050405020304" pitchFamily="18" charset="0"/>
              </a:rPr>
              <a:t>18-799: Applied Computer Vision</a:t>
            </a:r>
            <a:br>
              <a:rPr lang="en-US" dirty="0">
                <a:latin typeface="Eurostile" panose="020B0504020202050204" pitchFamily="34" charset="77"/>
                <a:cs typeface="Times New Roman" panose="02020603050405020304" pitchFamily="18" charset="0"/>
              </a:rPr>
            </a:br>
            <a:r>
              <a:rPr lang="en-US" sz="2200" b="0" dirty="0">
                <a:latin typeface="Eurostile" panose="020B0504020202050204" pitchFamily="34" charset="77"/>
                <a:cs typeface="Times New Roman" panose="02020603050405020304" pitchFamily="18" charset="0"/>
              </a:rPr>
              <a:t>Spring 2026</a:t>
            </a:r>
            <a:endParaRPr lang="en-US" sz="2000" dirty="0">
              <a:latin typeface="Eurostile" panose="020B050402020205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7A1A1-0162-9708-01C0-745EDA5157A2}"/>
              </a:ext>
            </a:extLst>
          </p:cNvPr>
          <p:cNvSpPr txBox="1"/>
          <p:nvPr/>
        </p:nvSpPr>
        <p:spPr>
          <a:xfrm>
            <a:off x="2286000" y="324433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latin typeface="Eurostile" panose="020B0504020202050204" pitchFamily="34" charset="77"/>
                <a:cs typeface="Times New Roman" panose="02020603050405020304" pitchFamily="18" charset="0"/>
              </a:rPr>
              <a:t>Image Formation </a:t>
            </a:r>
            <a:endParaRPr lang="en-RW" sz="28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602484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2DCE-B571-27DC-7745-B7EF8ADA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9FEC7-076D-E011-A85B-B57952238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07694"/>
                <a:ext cx="8229600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lvl="1"/>
                <a:r>
                  <a:rPr lang="en-US" dirty="0"/>
                  <a:t>An inhomogeneous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converted to a homogeneous vector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as follows</a:t>
                </a:r>
                <a:endParaRPr lang="en-R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   with augmented vector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To convert in the opposite direction we divide by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:</a:t>
                </a:r>
                <a:endParaRPr lang="en-R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˜"/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acc>
                        <m:accPr>
                          <m:chr m:val="˜"/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˜"/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W" dirty="0"/>
              </a:p>
              <a:p>
                <a:pPr lvl="1"/>
                <a:r>
                  <a:rPr lang="en-US" dirty="0"/>
                  <a:t>Homogeneous points whose last element is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are called ideal points or points at infinity. These points can't be represented with inhomogeneous coordinates</a:t>
                </a:r>
                <a:r>
                  <a:rPr lang="en-RW" dirty="0">
                    <a:effectLst/>
                  </a:rPr>
                  <a:t> </a:t>
                </a:r>
                <a:endParaRPr lang="en-RW" sz="5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9FEC7-076D-E011-A85B-B57952238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07694"/>
                <a:ext cx="8229600" cy="4525963"/>
              </a:xfrm>
              <a:blipFill>
                <a:blip r:embed="rId2"/>
                <a:stretch>
                  <a:fillRect t="-1676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76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3251-5949-7B38-2553-9290D35E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2D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B172D-988B-BC5A-A125-CF11D5C82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2D lines can also be expressed using homogeneous coordinates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𝐥</m:t>
                        </m:r>
                      </m:e>
                    </m:acc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sSup>
                      <m:sSup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acc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∣</m:t>
                        </m:r>
                        <m:sSup>
                          <m:sSupPr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˜"/>
                                <m:ctrlPr>
                                  <a:rPr lang="en-RW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⊤</m:t>
                            </m:r>
                          </m:sup>
                        </m:sSup>
                        <m:acc>
                          <m:accPr>
                            <m:chr m:val="̅"/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acc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</m:t>
                        </m:r>
                      </m:e>
                    </m:d>
                    <m:box>
                      <m:box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⇔</m:t>
                    </m:r>
                    <m:box>
                      <m:box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box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𝑏𝑦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=0}</m:t>
                    </m:r>
                  </m:oMath>
                </a14:m>
                <a:endParaRPr lang="en-RW" sz="2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 exception is the line at infinity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˜"/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𝐥</m:t>
                            </m:r>
                          </m:e>
                        </m:acc>
                      </m:e>
                      <m:sub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=(0,0,1</m:t>
                    </m:r>
                    <m:sSup>
                      <m:sSup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24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which passes through all ideal points.</a:t>
                </a:r>
                <a:endParaRPr lang="en-RW" sz="24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B172D-988B-BC5A-A125-CF11D5C82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01" r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18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1743-A681-DA60-4C3A-1FF8231A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A2744-1D52-946B-2D11-F8F77E969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Cross product of two vector: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𝐛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𝐣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𝐤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W" sz="1800" dirty="0"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000" b="1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Cross product expressed as the product of a skew-symmetric matrix and a vector</a:t>
                </a:r>
                <a:endParaRPr lang="en-RW" sz="2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𝐚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𝐛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=[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𝐚</m:t>
                    </m:r>
                    <m:sSub>
                      <m:sSub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b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𝐛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RW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RW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RW" sz="2000" dirty="0">
                    <a:effectLst/>
                  </a:rPr>
                  <a:t> </a:t>
                </a:r>
              </a:p>
              <a:p>
                <a:pPr marL="800100" lvl="2" indent="0">
                  <a:buNone/>
                </a:pPr>
                <a:endParaRPr lang="en-RW" sz="2000" dirty="0"/>
              </a:p>
              <a:p>
                <a:pPr marL="285750"/>
                <a:r>
                  <a:rPr lang="en-RW" sz="2000" b="1"/>
                  <a:t>See</a:t>
                </a:r>
                <a:r>
                  <a:rPr lang="en-RW" sz="2000"/>
                  <a:t> </a:t>
                </a:r>
                <a:r>
                  <a:rPr lang="en-US" sz="2000" dirty="0"/>
                  <a:t>Levi-Civita symbol for more info.</a:t>
                </a:r>
              </a:p>
              <a:p>
                <a:pPr marL="800100" lvl="2" indent="0">
                  <a:buNone/>
                </a:pPr>
                <a:endParaRPr lang="en-US" sz="2000" dirty="0"/>
              </a:p>
              <a:p>
                <a:pPr marL="800100" lvl="2" indent="0">
                  <a:buNone/>
                </a:pPr>
                <a:endParaRPr lang="en-RW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A2744-1D52-946B-2D11-F8F77E969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401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204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1743-A681-DA60-4C3A-1FF8231A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A2744-1D52-946B-2D11-F8F77E969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0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homogeneous coordinates, the intersection of two lines is given by:</a:t>
                </a:r>
                <a:endParaRPr lang="en-RW" sz="4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sz="4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˜"/>
                              <m:ctrlPr>
                                <a:rPr lang="en-RW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𝐥</m:t>
                              </m:r>
                            </m:e>
                          </m:acc>
                        </m:e>
                        <m:sub>
                          <m: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˜"/>
                              <m:ctrlPr>
                                <a:rPr lang="en-RW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𝐥</m:t>
                              </m:r>
                            </m:e>
                          </m:acc>
                        </m:e>
                        <m:sub>
                          <m: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RW" sz="4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RW" sz="4000" dirty="0"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RW" sz="4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40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Similarly, the line joining two points can be compactly written as:</a:t>
                </a:r>
                <a:endParaRPr lang="en-RW" sz="4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4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𝐥</m:t>
                          </m:r>
                        </m:e>
                      </m:acc>
                      <m:r>
                        <a:rPr lang="en-US" sz="4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RW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4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RW" sz="4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800100" lvl="2" indent="0">
                  <a:buNone/>
                </a:pPr>
                <a:r>
                  <a:rPr lang="en-RW" sz="4000" dirty="0">
                    <a:effectLst/>
                  </a:rPr>
                  <a:t> </a:t>
                </a:r>
                <a:endParaRPr lang="en-RW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A2744-1D52-946B-2D11-F8F77E969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3081" r="-772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3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0AE5-F4B5-9F36-1798-8EB631B2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2D Line: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7B223B-EE70-10F3-F33C-F988150A8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8587"/>
            <a:ext cx="8229600" cy="39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0AE5-F4B5-9F36-1798-8EB631B2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2D Line: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AD3838-9E96-4775-EC9F-93653DFD7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25010"/>
            <a:ext cx="8229600" cy="40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0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0534-D28D-405B-FEF2-02CAC6DE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2D Conics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24AA11-DC91-4742-0566-FC2184006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06817"/>
            <a:ext cx="8229600" cy="2312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99C40D-5533-AD6C-EF2A-BF144B8B0F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166018"/>
                <a:ext cx="82296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rgbClr val="002060"/>
                    </a:solidFill>
                    <a:latin typeface="Eurostile" panose="020B0504020202050204" pitchFamily="34" charset="77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rgbClr val="002060"/>
                    </a:solidFill>
                    <a:latin typeface="Eurostile" panose="020B0504020202050204" pitchFamily="34" charset="77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rgbClr val="002060"/>
                    </a:solidFill>
                    <a:latin typeface="Eurostile" panose="020B0504020202050204" pitchFamily="34" charset="77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rgbClr val="002060"/>
                    </a:solidFill>
                    <a:latin typeface="Eurostile" panose="020B0504020202050204" pitchFamily="34" charset="77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rgbClr val="002060"/>
                    </a:solidFill>
                    <a:latin typeface="Eurostile" panose="020B0504020202050204" pitchFamily="34" charset="77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1800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More complex algebraic objects can be represented using polynomial homogeneous equations.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 example, conic sections (arising as the intersection of a plane and a 3D cone) can be written using quadric equations:</a:t>
                </a:r>
                <a:endParaRPr lang="en-RW" sz="1800" dirty="0"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RW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p>
                            <m:sSupPr>
                              <m:ctrlPr>
                                <a:rPr lang="en-RW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RW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8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𝐐</m:t>
                          </m:r>
                          <m:acc>
                            <m:accPr>
                              <m:chr m:val="̅"/>
                              <m:ctrlPr>
                                <a:rPr lang="en-RW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RW" sz="1800" dirty="0"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99C40D-5533-AD6C-EF2A-BF144B8B0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66018"/>
                <a:ext cx="8229600" cy="4525963"/>
              </a:xfrm>
              <a:prstGeom prst="rect">
                <a:avLst/>
              </a:prstGeom>
              <a:blipFill>
                <a:blip r:embed="rId3"/>
                <a:stretch>
                  <a:fillRect l="-463" t="-559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186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1FCED-5D90-956A-2EE4-28277DCF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3D Quadrics</a:t>
            </a:r>
            <a:endParaRPr lang="en-R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B12902-7E9F-5D6B-9666-7A64F0F2F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17209"/>
            <a:ext cx="8229600" cy="2891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C63DF-3210-20CE-286A-EFF840933A30}"/>
              </a:ext>
            </a:extLst>
          </p:cNvPr>
          <p:cNvSpPr txBox="1"/>
          <p:nvPr/>
        </p:nvSpPr>
        <p:spPr>
          <a:xfrm>
            <a:off x="457200" y="5811780"/>
            <a:ext cx="7931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Eurostile" panose="020B0504020202050204" pitchFamily="34" charset="77"/>
              </a:rPr>
              <a:t>Paschalidou</a:t>
            </a:r>
            <a:r>
              <a:rPr lang="en-US" sz="1200" dirty="0">
                <a:effectLst/>
                <a:latin typeface="Eurostile" panose="020B0504020202050204" pitchFamily="34" charset="77"/>
              </a:rPr>
              <a:t>, </a:t>
            </a:r>
            <a:r>
              <a:rPr lang="en-US" sz="1200" dirty="0" err="1">
                <a:effectLst/>
                <a:latin typeface="Eurostile" panose="020B0504020202050204" pitchFamily="34" charset="77"/>
              </a:rPr>
              <a:t>Ulusoy</a:t>
            </a:r>
            <a:r>
              <a:rPr lang="en-US" sz="1200" dirty="0">
                <a:effectLst/>
                <a:latin typeface="Eurostile" panose="020B0504020202050204" pitchFamily="34" charset="77"/>
              </a:rPr>
              <a:t> and Geiger: </a:t>
            </a:r>
            <a:r>
              <a:rPr lang="en-US" sz="1200" dirty="0" err="1">
                <a:effectLst/>
                <a:latin typeface="Eurostile" panose="020B0504020202050204" pitchFamily="34" charset="77"/>
              </a:rPr>
              <a:t>Superquadrics</a:t>
            </a:r>
            <a:r>
              <a:rPr lang="en-US" sz="1200" dirty="0">
                <a:effectLst/>
                <a:latin typeface="Eurostile" panose="020B0504020202050204" pitchFamily="34" charset="77"/>
              </a:rPr>
              <a:t> Revisited: Learning 3D Shape Parsing beyond Cuboids. CVPR, 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3D2B4B-2240-8504-59AF-6A747D813A67}"/>
                  </a:ext>
                </a:extLst>
              </p:cNvPr>
              <p:cNvSpPr txBox="1"/>
              <p:nvPr/>
            </p:nvSpPr>
            <p:spPr>
              <a:xfrm>
                <a:off x="457200" y="1380223"/>
                <a:ext cx="729113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The 3D analog of 2D conics is a quadric surface:</a:t>
                </a:r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∣</m:t>
                          </m:r>
                          <m:sSup>
                            <m:sSup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𝐐</m:t>
                          </m:r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3D2B4B-2240-8504-59AF-6A747D81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80223"/>
                <a:ext cx="7291136" cy="954107"/>
              </a:xfrm>
              <a:prstGeom prst="rect">
                <a:avLst/>
              </a:prstGeom>
              <a:blipFill>
                <a:blip r:embed="rId3"/>
                <a:stretch>
                  <a:fillRect l="-696" t="-2632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55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A1C3-4ED0-410D-5F48-A191A58D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Translation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578" y="3958389"/>
                <a:ext cx="8085221" cy="216777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(2D Translation of the Input, 2 </a:t>
                </a:r>
                <a:r>
                  <a:rPr lang="en-US" sz="18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DoF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box>
                        <m:box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box>
                        <m:box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𝐭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acc>
                        <m:accPr>
                          <m:chr m:val="̅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⇒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Using homogeneous representations allows to chain/invert transformations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Augmented vectors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can always be replaced by general homogeneous ones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acc>
                  </m:oMath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578" y="3958389"/>
                <a:ext cx="8085221" cy="2167774"/>
              </a:xfrm>
              <a:blipFill>
                <a:blip r:embed="rId2"/>
                <a:stretch>
                  <a:fillRect l="-157" t="-2326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B93F75-D5A6-A74F-3FC4-22556778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43439"/>
            <a:ext cx="7772400" cy="25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A1C3-4ED0-410D-5F48-A191A58D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Affine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579" y="4138863"/>
                <a:ext cx="8085221" cy="2167774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Equivalent to 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2D Linear Transformation, 6 </a:t>
                </a:r>
                <a:r>
                  <a:rPr lang="en-US" sz="18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DoF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𝐀𝐱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𝐭</m:t>
                      </m:r>
                      <m:box>
                        <m:box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box>
                        <m:box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𝐭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acc>
                        <m:accPr>
                          <m:chr m:val="̅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𝐀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2×2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is an arbitrary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2×2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matrix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Parallel lines remain parallel under affine transformations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579" y="4138863"/>
                <a:ext cx="8085221" cy="2167774"/>
              </a:xfrm>
              <a:blipFill>
                <a:blip r:embed="rId2"/>
                <a:stretch>
                  <a:fillRect l="-628" t="-1163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B93F75-D5A6-A74F-3FC4-22556778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43439"/>
            <a:ext cx="7772400" cy="25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0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69DD-3CA5-EEF4-3360-0801F7F7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0F41C-D981-0A90-3DF6-BE535E45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785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today’s class we will learn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b="1" dirty="0"/>
              <a:t>Homogeneous Coordinates and transformation</a:t>
            </a:r>
          </a:p>
          <a:p>
            <a:pPr lvl="1"/>
            <a:r>
              <a:rPr lang="en-US" sz="2400" b="1" dirty="0"/>
              <a:t>Geometric primitive</a:t>
            </a:r>
          </a:p>
          <a:p>
            <a:pPr lvl="1"/>
            <a:r>
              <a:rPr lang="en-US" sz="2400" dirty="0"/>
              <a:t>Geometric Image formation</a:t>
            </a:r>
          </a:p>
          <a:p>
            <a:pPr lvl="1"/>
            <a:r>
              <a:rPr lang="en-US" sz="2400" dirty="0"/>
              <a:t>Photometric image formation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1370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A1C3-4ED0-410D-5F48-A191A58D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Projective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579" y="4138863"/>
                <a:ext cx="8085221" cy="2167774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Homography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8 </a:t>
                </a:r>
                <a:r>
                  <a:rPr lang="en-US" sz="18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DoF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˜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˜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𝐇</m:t>
                          </m:r>
                        </m:e>
                      </m:acc>
                      <m:acc>
                        <m:accPr>
                          <m:chr m:val="˜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acc>
                      <m:box>
                        <m:box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box>
                      <m:d>
                        <m:d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˜"/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˜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𝐇</m:t>
                        </m:r>
                      </m:e>
                    </m:acc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3×3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is an arbitrary homogeneous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3×3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matrix (specified up to scale)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600"/>
                  </a:spcAft>
                  <a:buFont typeface="Symbol" pitchFamily="2" charset="2"/>
                  <a:buChar char=""/>
                  <a:tabLst>
                    <a:tab pos="457200" algn="l"/>
                  </a:tabLs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Projective transformations preserve straight lines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E365DF-F4A8-E7A8-ABC4-8A40914AD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579" y="4138863"/>
                <a:ext cx="8085221" cy="2167774"/>
              </a:xfrm>
              <a:blipFill>
                <a:blip r:embed="rId3"/>
                <a:stretch>
                  <a:fillRect l="-628" t="-1163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B93F75-D5A6-A74F-3FC4-22556778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43439"/>
            <a:ext cx="7772400" cy="25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63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A1037-440C-0D73-02B8-16DBD07C5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6662-5475-15E0-9167-1CD8A5C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Projective</a:t>
            </a:r>
            <a:endParaRPr lang="en-RW" dirty="0"/>
          </a:p>
        </p:txBody>
      </p:sp>
      <p:pic>
        <p:nvPicPr>
          <p:cNvPr id="1026" name="Picture 2" descr="What Is a Vanishing Point and How to Perfect It in ...">
            <a:extLst>
              <a:ext uri="{FF2B5EF4-FFF2-40B4-BE49-F238E27FC236}">
                <a16:creationId xmlns:a16="http://schemas.microsoft.com/office/drawing/2014/main" id="{F62F9B28-4D01-08A8-E6D4-F9C09824F3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5" y="1656776"/>
            <a:ext cx="6521051" cy="37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ABCAA-B4E8-5866-2FCC-68CE7CE173F3}"/>
              </a:ext>
            </a:extLst>
          </p:cNvPr>
          <p:cNvSpPr txBox="1"/>
          <p:nvPr/>
        </p:nvSpPr>
        <p:spPr>
          <a:xfrm>
            <a:off x="2276061" y="5938244"/>
            <a:ext cx="4591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ontserrat" panose="020F0502020204030204" pitchFamily="34" charset="0"/>
              </a:rPr>
              <a:t>©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ontserrat" panose="020F0502020204030204" pitchFamily="34" charset="0"/>
              </a:rPr>
              <a:t>commons.wikimedia.org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074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C498A-60DE-BAEF-A11C-400804857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65E5-F408-A6D1-4A7E-922FE875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Projective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464C91-02D1-0A7B-81EE-6ED1BDD78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800" dirty="0"/>
                  <a:t>A </a:t>
                </a:r>
                <a:r>
                  <a:rPr lang="en-US" sz="1800" dirty="0" err="1"/>
                  <a:t>homography</a:t>
                </a:r>
                <a:r>
                  <a:rPr lang="en-US" sz="1800" dirty="0"/>
                  <a:t> is defined in homogeneous coordinates as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˜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acc>
                        <m:accPr>
                          <m:chr m:val="˜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sz="18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3×3</m:t>
                          </m:r>
                        </m:sup>
                      </m:sSup>
                      <m:r>
                        <a:rPr lang="en-US" sz="18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  <a:p>
                <a:pPr>
                  <a:lnSpc>
                    <a:spcPct val="120000"/>
                  </a:lnSpc>
                </a:pPr>
                <a:r>
                  <a:rPr lang="en-US" sz="1800" dirty="0"/>
                  <a:t>Write the point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in homogeneous form: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>
                  <a:lnSpc>
                    <a:spcPct val="120000"/>
                  </a:lnSpc>
                </a:pPr>
                <a:r>
                  <a:rPr lang="en-US" sz="1800" dirty="0"/>
                  <a:t>Let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  <a:p>
                <a:pPr>
                  <a:lnSpc>
                    <a:spcPct val="120000"/>
                  </a:lnSpc>
                </a:pPr>
                <a:r>
                  <a:rPr lang="en-US" sz="1800" dirty="0"/>
                  <a:t>We now have: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˜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˜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˜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/>
              </a:p>
              <a:p>
                <a:pPr>
                  <a:lnSpc>
                    <a:spcPct val="12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3464C91-02D1-0A7B-81EE-6ED1BDD7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645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A1077-16F8-6B07-FFC8-82760FDC6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642B-9D77-5288-A821-5941C5C8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Projective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05265F7-84E7-BF15-7816-18DA2B6A9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Homogeneous coordinates represent points up to scale.</a:t>
                </a:r>
                <a:br>
                  <a:rPr lang="en-US" dirty="0"/>
                </a:br>
                <a:r>
                  <a:rPr lang="en-US" dirty="0"/>
                  <a:t>To recover Euclidean coordinates, we divide by the last component: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Substituting gives exactly: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05265F7-84E7-BF15-7816-18DA2B6A9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3081" r="-2469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1746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A22-53A3-1A13-174A-B4352EBB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2D Transformation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712986-C85F-DA5A-7A15-C9BD0831C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25" y="1600200"/>
            <a:ext cx="77967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4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A22-53A3-1A13-174A-B4352EBB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3D Transformation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E14ABF-87DF-0BE1-A28B-71C41702E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25" y="1600200"/>
            <a:ext cx="77967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43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214E-60C6-080F-7EB4-954301DA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Geometric Image Formation</a:t>
            </a:r>
            <a:endParaRPr lang="en-RW"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BF83AB-CC0E-0B67-1656-456143241FE0}"/>
              </a:ext>
            </a:extLst>
          </p:cNvPr>
          <p:cNvGrpSpPr/>
          <p:nvPr/>
        </p:nvGrpSpPr>
        <p:grpSpPr>
          <a:xfrm>
            <a:off x="1058777" y="1287381"/>
            <a:ext cx="6581274" cy="1852862"/>
            <a:chOff x="1299409" y="2526633"/>
            <a:chExt cx="6581274" cy="18528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CD2FAE-CD65-D255-96F2-CF089513004B}"/>
                </a:ext>
              </a:extLst>
            </p:cNvPr>
            <p:cNvSpPr/>
            <p:nvPr/>
          </p:nvSpPr>
          <p:spPr>
            <a:xfrm>
              <a:off x="4259177" y="3242508"/>
              <a:ext cx="613611" cy="81814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scene3d>
              <a:camera prst="orthographicFront">
                <a:rot lat="1499984" lon="18899970" rev="58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FE0AF6A-1926-4C53-B939-D762FD90B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9409" y="3629520"/>
              <a:ext cx="6581274" cy="48128"/>
            </a:xfrm>
            <a:prstGeom prst="line">
              <a:avLst/>
            </a:prstGeom>
            <a:ln w="9525">
              <a:solidFill>
                <a:schemeClr val="tx1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B0D945-3340-2A80-0B32-22FC112D7558}"/>
                </a:ext>
              </a:extLst>
            </p:cNvPr>
            <p:cNvCxnSpPr/>
            <p:nvPr/>
          </p:nvCxnSpPr>
          <p:spPr>
            <a:xfrm flipV="1">
              <a:off x="4572000" y="2935705"/>
              <a:ext cx="0" cy="7339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8660DD-0631-3259-9111-0C1AF3FA7DEF}"/>
                </a:ext>
              </a:extLst>
            </p:cNvPr>
            <p:cNvCxnSpPr/>
            <p:nvPr/>
          </p:nvCxnSpPr>
          <p:spPr>
            <a:xfrm flipH="1">
              <a:off x="4211053" y="3669632"/>
              <a:ext cx="360947" cy="5534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EBE817-343C-F5FC-2841-AF8F4FAB0644}"/>
                </a:ext>
              </a:extLst>
            </p:cNvPr>
            <p:cNvSpPr/>
            <p:nvPr/>
          </p:nvSpPr>
          <p:spPr>
            <a:xfrm>
              <a:off x="1676369" y="2526633"/>
              <a:ext cx="1455745" cy="1852862"/>
            </a:xfrm>
            <a:prstGeom prst="rect">
              <a:avLst/>
            </a:prstGeom>
            <a:solidFill>
              <a:schemeClr val="bg1">
                <a:lumMod val="75000"/>
                <a:alpha val="41409"/>
              </a:schemeClr>
            </a:solidFill>
            <a:ln>
              <a:noFill/>
            </a:ln>
            <a:scene3d>
              <a:camera prst="orthographicFront">
                <a:rot lat="1499984" lon="18899970" rev="58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4F1BD-35EA-C685-CE41-B11FA717803C}"/>
                </a:ext>
              </a:extLst>
            </p:cNvPr>
            <p:cNvSpPr/>
            <p:nvPr/>
          </p:nvSpPr>
          <p:spPr>
            <a:xfrm>
              <a:off x="2323662" y="3621509"/>
              <a:ext cx="96254" cy="962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pic>
          <p:nvPicPr>
            <p:cNvPr id="15" name="Graphic 14" descr="Airplane outline">
              <a:extLst>
                <a:ext uri="{FF2B5EF4-FFF2-40B4-BE49-F238E27FC236}">
                  <a16:creationId xmlns:a16="http://schemas.microsoft.com/office/drawing/2014/main" id="{21556185-3976-34B7-92A5-3972D8CF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922998" y="3176332"/>
              <a:ext cx="914400" cy="91440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3E14342-1726-AFE8-EBEF-09956A4B0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2295" y="3665616"/>
              <a:ext cx="64570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489F6CA-611E-055B-7F99-E8432C093C0A}"/>
                </a:ext>
              </a:extLst>
            </p:cNvPr>
            <p:cNvSpPr/>
            <p:nvPr/>
          </p:nvSpPr>
          <p:spPr>
            <a:xfrm>
              <a:off x="4519873" y="3617493"/>
              <a:ext cx="96254" cy="962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pic>
          <p:nvPicPr>
            <p:cNvPr id="21" name="Graphic 20" descr="Airplane outline">
              <a:extLst>
                <a:ext uri="{FF2B5EF4-FFF2-40B4-BE49-F238E27FC236}">
                  <a16:creationId xmlns:a16="http://schemas.microsoft.com/office/drawing/2014/main" id="{60799420-4889-31F9-76E2-E8815B960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29863" y="3292641"/>
              <a:ext cx="914400" cy="9144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A32BF80-7542-52E9-C665-357DF09BB1D6}"/>
                </a:ext>
              </a:extLst>
            </p:cNvPr>
            <p:cNvSpPr/>
            <p:nvPr/>
          </p:nvSpPr>
          <p:spPr>
            <a:xfrm>
              <a:off x="6448927" y="3356819"/>
              <a:ext cx="45719" cy="481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4B4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D85145B-4ECB-0159-0E99-93F38899A545}"/>
                </a:ext>
              </a:extLst>
            </p:cNvPr>
            <p:cNvSpPr/>
            <p:nvPr/>
          </p:nvSpPr>
          <p:spPr>
            <a:xfrm>
              <a:off x="2354170" y="3990483"/>
              <a:ext cx="45719" cy="481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4B4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F118A97-60AF-F614-7162-153E34F61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1982" y="3387958"/>
              <a:ext cx="4043701" cy="61200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DFDA8C-6F58-D752-CA7E-23D47EFF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6" y="4255687"/>
            <a:ext cx="7772400" cy="18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40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769777" y="2237257"/>
            <a:ext cx="7643498" cy="3040278"/>
            <a:chOff x="485387" y="870965"/>
            <a:chExt cx="4819650" cy="1917064"/>
          </a:xfrm>
        </p:grpSpPr>
        <p:sp>
          <p:nvSpPr>
            <p:cNvPr id="5" name="object 5"/>
            <p:cNvSpPr/>
            <p:nvPr/>
          </p:nvSpPr>
          <p:spPr>
            <a:xfrm>
              <a:off x="724048" y="1815490"/>
              <a:ext cx="4575810" cy="0"/>
            </a:xfrm>
            <a:custGeom>
              <a:avLst/>
              <a:gdLst/>
              <a:ahLst/>
              <a:cxnLst/>
              <a:rect l="l" t="t" r="r" b="b"/>
              <a:pathLst>
                <a:path w="4575810">
                  <a:moveTo>
                    <a:pt x="1582641" y="0"/>
                  </a:moveTo>
                  <a:lnTo>
                    <a:pt x="4575724" y="0"/>
                  </a:lnTo>
                </a:path>
                <a:path w="4575810">
                  <a:moveTo>
                    <a:pt x="0" y="0"/>
                  </a:moveTo>
                  <a:lnTo>
                    <a:pt x="1340844" y="0"/>
                  </a:lnTo>
                </a:path>
              </a:pathLst>
            </a:custGeom>
            <a:ln w="9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6" name="object 6"/>
            <p:cNvSpPr/>
            <p:nvPr/>
          </p:nvSpPr>
          <p:spPr>
            <a:xfrm>
              <a:off x="1464538" y="2062996"/>
              <a:ext cx="55880" cy="50800"/>
            </a:xfrm>
            <a:custGeom>
              <a:avLst/>
              <a:gdLst/>
              <a:ahLst/>
              <a:cxnLst/>
              <a:rect l="l" t="t" r="r" b="b"/>
              <a:pathLst>
                <a:path w="55880" h="50800">
                  <a:moveTo>
                    <a:pt x="7886" y="36587"/>
                  </a:moveTo>
                  <a:lnTo>
                    <a:pt x="2806" y="36587"/>
                  </a:lnTo>
                  <a:lnTo>
                    <a:pt x="0" y="39578"/>
                  </a:lnTo>
                  <a:lnTo>
                    <a:pt x="0" y="48275"/>
                  </a:lnTo>
                  <a:lnTo>
                    <a:pt x="5626" y="50388"/>
                  </a:lnTo>
                  <a:lnTo>
                    <a:pt x="17919" y="50388"/>
                  </a:lnTo>
                  <a:lnTo>
                    <a:pt x="19113" y="48096"/>
                  </a:lnTo>
                  <a:lnTo>
                    <a:pt x="7378" y="48096"/>
                  </a:lnTo>
                  <a:lnTo>
                    <a:pt x="5080" y="46612"/>
                  </a:lnTo>
                  <a:lnTo>
                    <a:pt x="7886" y="46071"/>
                  </a:lnTo>
                  <a:lnTo>
                    <a:pt x="10363" y="43715"/>
                  </a:lnTo>
                  <a:lnTo>
                    <a:pt x="10363" y="37553"/>
                  </a:lnTo>
                  <a:lnTo>
                    <a:pt x="7886" y="36587"/>
                  </a:lnTo>
                  <a:close/>
                </a:path>
                <a:path w="55880" h="50800">
                  <a:moveTo>
                    <a:pt x="28371" y="42048"/>
                  </a:moveTo>
                  <a:lnTo>
                    <a:pt x="22301" y="42048"/>
                  </a:lnTo>
                  <a:lnTo>
                    <a:pt x="23533" y="46161"/>
                  </a:lnTo>
                  <a:lnTo>
                    <a:pt x="27559" y="50388"/>
                  </a:lnTo>
                  <a:lnTo>
                    <a:pt x="45834" y="50388"/>
                  </a:lnTo>
                  <a:lnTo>
                    <a:pt x="46859" y="48096"/>
                  </a:lnTo>
                  <a:lnTo>
                    <a:pt x="30124" y="48096"/>
                  </a:lnTo>
                  <a:lnTo>
                    <a:pt x="28371" y="44499"/>
                  </a:lnTo>
                  <a:lnTo>
                    <a:pt x="28371" y="42048"/>
                  </a:lnTo>
                  <a:close/>
                </a:path>
                <a:path w="55880" h="50800">
                  <a:moveTo>
                    <a:pt x="31238" y="2446"/>
                  </a:moveTo>
                  <a:lnTo>
                    <a:pt x="23444" y="2446"/>
                  </a:lnTo>
                  <a:lnTo>
                    <a:pt x="27216" y="3502"/>
                  </a:lnTo>
                  <a:lnTo>
                    <a:pt x="27197" y="10180"/>
                  </a:lnTo>
                  <a:lnTo>
                    <a:pt x="15621" y="48096"/>
                  </a:lnTo>
                  <a:lnTo>
                    <a:pt x="19113" y="48096"/>
                  </a:lnTo>
                  <a:lnTo>
                    <a:pt x="21945" y="42659"/>
                  </a:lnTo>
                  <a:lnTo>
                    <a:pt x="22301" y="42048"/>
                  </a:lnTo>
                  <a:lnTo>
                    <a:pt x="28371" y="42048"/>
                  </a:lnTo>
                  <a:lnTo>
                    <a:pt x="28371" y="38183"/>
                  </a:lnTo>
                  <a:lnTo>
                    <a:pt x="29070" y="35713"/>
                  </a:lnTo>
                  <a:lnTo>
                    <a:pt x="34150" y="15349"/>
                  </a:lnTo>
                  <a:lnTo>
                    <a:pt x="34328" y="15011"/>
                  </a:lnTo>
                  <a:lnTo>
                    <a:pt x="34364" y="14471"/>
                  </a:lnTo>
                  <a:lnTo>
                    <a:pt x="34505" y="13776"/>
                  </a:lnTo>
                  <a:lnTo>
                    <a:pt x="34737" y="13383"/>
                  </a:lnTo>
                  <a:lnTo>
                    <a:pt x="34861" y="12898"/>
                  </a:lnTo>
                  <a:lnTo>
                    <a:pt x="34925" y="12357"/>
                  </a:lnTo>
                  <a:lnTo>
                    <a:pt x="35204" y="11841"/>
                  </a:lnTo>
                  <a:lnTo>
                    <a:pt x="35382" y="11300"/>
                  </a:lnTo>
                  <a:lnTo>
                    <a:pt x="35648" y="10784"/>
                  </a:lnTo>
                  <a:lnTo>
                    <a:pt x="35961" y="10001"/>
                  </a:lnTo>
                  <a:lnTo>
                    <a:pt x="36080" y="9639"/>
                  </a:lnTo>
                  <a:lnTo>
                    <a:pt x="36347" y="9123"/>
                  </a:lnTo>
                  <a:lnTo>
                    <a:pt x="36614" y="8493"/>
                  </a:lnTo>
                  <a:lnTo>
                    <a:pt x="33540" y="8493"/>
                  </a:lnTo>
                  <a:lnTo>
                    <a:pt x="31238" y="2446"/>
                  </a:lnTo>
                  <a:close/>
                </a:path>
                <a:path w="55880" h="50800">
                  <a:moveTo>
                    <a:pt x="52235" y="32117"/>
                  </a:moveTo>
                  <a:lnTo>
                    <a:pt x="49872" y="32117"/>
                  </a:lnTo>
                  <a:lnTo>
                    <a:pt x="49606" y="32746"/>
                  </a:lnTo>
                  <a:lnTo>
                    <a:pt x="45745" y="45377"/>
                  </a:lnTo>
                  <a:lnTo>
                    <a:pt x="38100" y="48096"/>
                  </a:lnTo>
                  <a:lnTo>
                    <a:pt x="46859" y="48096"/>
                  </a:lnTo>
                  <a:lnTo>
                    <a:pt x="52235" y="36070"/>
                  </a:lnTo>
                  <a:lnTo>
                    <a:pt x="52235" y="32117"/>
                  </a:lnTo>
                  <a:close/>
                </a:path>
                <a:path w="55880" h="50800">
                  <a:moveTo>
                    <a:pt x="24752" y="0"/>
                  </a:moveTo>
                  <a:lnTo>
                    <a:pt x="9918" y="0"/>
                  </a:lnTo>
                  <a:lnTo>
                    <a:pt x="3517" y="14471"/>
                  </a:lnTo>
                  <a:lnTo>
                    <a:pt x="3517" y="18246"/>
                  </a:lnTo>
                  <a:lnTo>
                    <a:pt x="5715" y="18246"/>
                  </a:lnTo>
                  <a:lnTo>
                    <a:pt x="6057" y="18068"/>
                  </a:lnTo>
                  <a:lnTo>
                    <a:pt x="6324" y="17011"/>
                  </a:lnTo>
                  <a:lnTo>
                    <a:pt x="10096" y="5259"/>
                  </a:lnTo>
                  <a:lnTo>
                    <a:pt x="17462" y="2446"/>
                  </a:lnTo>
                  <a:lnTo>
                    <a:pt x="31238" y="2446"/>
                  </a:lnTo>
                  <a:lnTo>
                    <a:pt x="30734" y="1121"/>
                  </a:lnTo>
                  <a:lnTo>
                    <a:pt x="24752" y="0"/>
                  </a:lnTo>
                  <a:close/>
                </a:path>
                <a:path w="55880" h="50800">
                  <a:moveTo>
                    <a:pt x="55651" y="2446"/>
                  </a:moveTo>
                  <a:lnTo>
                    <a:pt x="48374" y="2446"/>
                  </a:lnTo>
                  <a:lnTo>
                    <a:pt x="50749" y="3929"/>
                  </a:lnTo>
                  <a:lnTo>
                    <a:pt x="47675" y="4470"/>
                  </a:lnTo>
                  <a:lnTo>
                    <a:pt x="45377" y="7277"/>
                  </a:lnTo>
                  <a:lnTo>
                    <a:pt x="45429" y="11841"/>
                  </a:lnTo>
                  <a:lnTo>
                    <a:pt x="46621" y="13865"/>
                  </a:lnTo>
                  <a:lnTo>
                    <a:pt x="52146" y="13865"/>
                  </a:lnTo>
                  <a:lnTo>
                    <a:pt x="55651" y="11841"/>
                  </a:lnTo>
                  <a:lnTo>
                    <a:pt x="55651" y="2446"/>
                  </a:lnTo>
                  <a:close/>
                </a:path>
                <a:path w="55880" h="50800">
                  <a:moveTo>
                    <a:pt x="49072" y="0"/>
                  </a:moveTo>
                  <a:lnTo>
                    <a:pt x="38798" y="0"/>
                  </a:lnTo>
                  <a:lnTo>
                    <a:pt x="34861" y="5953"/>
                  </a:lnTo>
                  <a:lnTo>
                    <a:pt x="33540" y="8493"/>
                  </a:lnTo>
                  <a:lnTo>
                    <a:pt x="36614" y="8493"/>
                  </a:lnTo>
                  <a:lnTo>
                    <a:pt x="36957" y="7976"/>
                  </a:lnTo>
                  <a:lnTo>
                    <a:pt x="37312" y="7372"/>
                  </a:lnTo>
                  <a:lnTo>
                    <a:pt x="37668" y="6920"/>
                  </a:lnTo>
                  <a:lnTo>
                    <a:pt x="38011" y="6404"/>
                  </a:lnTo>
                  <a:lnTo>
                    <a:pt x="38455" y="5953"/>
                  </a:lnTo>
                  <a:lnTo>
                    <a:pt x="38798" y="5347"/>
                  </a:lnTo>
                  <a:lnTo>
                    <a:pt x="39243" y="4895"/>
                  </a:lnTo>
                  <a:lnTo>
                    <a:pt x="40208" y="4112"/>
                  </a:lnTo>
                  <a:lnTo>
                    <a:pt x="40817" y="3839"/>
                  </a:lnTo>
                  <a:lnTo>
                    <a:pt x="41275" y="3502"/>
                  </a:lnTo>
                  <a:lnTo>
                    <a:pt x="41605" y="3413"/>
                  </a:lnTo>
                  <a:lnTo>
                    <a:pt x="41871" y="3145"/>
                  </a:lnTo>
                  <a:lnTo>
                    <a:pt x="42151" y="3055"/>
                  </a:lnTo>
                  <a:lnTo>
                    <a:pt x="42481" y="2872"/>
                  </a:lnTo>
                  <a:lnTo>
                    <a:pt x="42837" y="2807"/>
                  </a:lnTo>
                  <a:lnTo>
                    <a:pt x="43116" y="2807"/>
                  </a:lnTo>
                  <a:lnTo>
                    <a:pt x="43726" y="2628"/>
                  </a:lnTo>
                  <a:lnTo>
                    <a:pt x="44500" y="2628"/>
                  </a:lnTo>
                  <a:lnTo>
                    <a:pt x="44869" y="2446"/>
                  </a:lnTo>
                  <a:lnTo>
                    <a:pt x="55651" y="2446"/>
                  </a:lnTo>
                  <a:lnTo>
                    <a:pt x="55651" y="1572"/>
                  </a:lnTo>
                  <a:lnTo>
                    <a:pt x="49072" y="0"/>
                  </a:lnTo>
                  <a:close/>
                </a:path>
              </a:pathLst>
            </a:custGeom>
            <a:solidFill>
              <a:srgbClr val="6A9ADD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7" name="object 7"/>
            <p:cNvSpPr/>
            <p:nvPr/>
          </p:nvSpPr>
          <p:spPr>
            <a:xfrm>
              <a:off x="724048" y="1824012"/>
              <a:ext cx="0" cy="379730"/>
            </a:xfrm>
            <a:custGeom>
              <a:avLst/>
              <a:gdLst/>
              <a:ahLst/>
              <a:cxnLst/>
              <a:rect l="l" t="t" r="r" b="b"/>
              <a:pathLst>
                <a:path h="379730">
                  <a:moveTo>
                    <a:pt x="0" y="0"/>
                  </a:moveTo>
                  <a:lnTo>
                    <a:pt x="0" y="379369"/>
                  </a:lnTo>
                </a:path>
              </a:pathLst>
            </a:custGeom>
            <a:ln w="25330">
              <a:solidFill>
                <a:srgbClr val="DF7061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657" y="2167471"/>
              <a:ext cx="114807" cy="1011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4048" y="1815490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30">
                  <a:moveTo>
                    <a:pt x="0" y="0"/>
                  </a:moveTo>
                  <a:lnTo>
                    <a:pt x="379373" y="0"/>
                  </a:lnTo>
                </a:path>
              </a:pathLst>
            </a:custGeom>
            <a:ln w="25330">
              <a:solidFill>
                <a:srgbClr val="DF7061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4201" y="1764829"/>
              <a:ext cx="88265" cy="101600"/>
            </a:xfrm>
            <a:custGeom>
              <a:avLst/>
              <a:gdLst/>
              <a:ahLst/>
              <a:cxnLst/>
              <a:rect l="l" t="t" r="r" b="b"/>
              <a:pathLst>
                <a:path w="88265" h="101600">
                  <a:moveTo>
                    <a:pt x="0" y="0"/>
                  </a:moveTo>
                  <a:lnTo>
                    <a:pt x="0" y="101320"/>
                  </a:lnTo>
                  <a:lnTo>
                    <a:pt x="87699" y="50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7061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4201" y="1764830"/>
              <a:ext cx="88265" cy="101600"/>
            </a:xfrm>
            <a:custGeom>
              <a:avLst/>
              <a:gdLst/>
              <a:ahLst/>
              <a:cxnLst/>
              <a:rect l="l" t="t" r="r" b="b"/>
              <a:pathLst>
                <a:path w="88265" h="101600">
                  <a:moveTo>
                    <a:pt x="87699" y="50660"/>
                  </a:moveTo>
                  <a:lnTo>
                    <a:pt x="0" y="101320"/>
                  </a:lnTo>
                  <a:lnTo>
                    <a:pt x="0" y="0"/>
                  </a:lnTo>
                  <a:lnTo>
                    <a:pt x="87699" y="50660"/>
                  </a:lnTo>
                  <a:close/>
                </a:path>
              </a:pathLst>
            </a:custGeom>
            <a:ln w="13509">
              <a:solidFill>
                <a:srgbClr val="DF7061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2" name="object 12"/>
            <p:cNvSpPr/>
            <p:nvPr/>
          </p:nvSpPr>
          <p:spPr>
            <a:xfrm>
              <a:off x="534149" y="1817763"/>
              <a:ext cx="187960" cy="184150"/>
            </a:xfrm>
            <a:custGeom>
              <a:avLst/>
              <a:gdLst/>
              <a:ahLst/>
              <a:cxnLst/>
              <a:rect l="l" t="t" r="r" b="b"/>
              <a:pathLst>
                <a:path w="187959" h="184150">
                  <a:moveTo>
                    <a:pt x="187632" y="0"/>
                  </a:moveTo>
                  <a:lnTo>
                    <a:pt x="0" y="183940"/>
                  </a:lnTo>
                </a:path>
              </a:pathLst>
            </a:custGeom>
            <a:ln w="25330">
              <a:solidFill>
                <a:srgbClr val="DF7061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2372" y="1945068"/>
              <a:ext cx="98425" cy="97790"/>
            </a:xfrm>
            <a:custGeom>
              <a:avLst/>
              <a:gdLst/>
              <a:ahLst/>
              <a:cxnLst/>
              <a:rect l="l" t="t" r="r" b="b"/>
              <a:pathLst>
                <a:path w="98425" h="97789">
                  <a:moveTo>
                    <a:pt x="27117" y="0"/>
                  </a:moveTo>
                  <a:lnTo>
                    <a:pt x="0" y="97558"/>
                  </a:lnTo>
                  <a:lnTo>
                    <a:pt x="98052" y="72346"/>
                  </a:lnTo>
                  <a:lnTo>
                    <a:pt x="27117" y="0"/>
                  </a:lnTo>
                  <a:close/>
                </a:path>
              </a:pathLst>
            </a:custGeom>
            <a:solidFill>
              <a:srgbClr val="DF7061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4" name="object 14"/>
            <p:cNvSpPr/>
            <p:nvPr/>
          </p:nvSpPr>
          <p:spPr>
            <a:xfrm>
              <a:off x="492372" y="1945068"/>
              <a:ext cx="98425" cy="97790"/>
            </a:xfrm>
            <a:custGeom>
              <a:avLst/>
              <a:gdLst/>
              <a:ahLst/>
              <a:cxnLst/>
              <a:rect l="l" t="t" r="r" b="b"/>
              <a:pathLst>
                <a:path w="98425" h="97789">
                  <a:moveTo>
                    <a:pt x="0" y="97558"/>
                  </a:moveTo>
                  <a:lnTo>
                    <a:pt x="27117" y="0"/>
                  </a:lnTo>
                  <a:lnTo>
                    <a:pt x="98052" y="72346"/>
                  </a:lnTo>
                  <a:lnTo>
                    <a:pt x="0" y="97558"/>
                  </a:lnTo>
                  <a:close/>
                </a:path>
              </a:pathLst>
            </a:custGeom>
            <a:ln w="13509">
              <a:solidFill>
                <a:srgbClr val="DF7061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6976" y="1872106"/>
              <a:ext cx="626110" cy="442595"/>
            </a:xfrm>
            <a:custGeom>
              <a:avLst/>
              <a:gdLst/>
              <a:ahLst/>
              <a:cxnLst/>
              <a:rect l="l" t="t" r="r" b="b"/>
              <a:pathLst>
                <a:path w="626110" h="442594">
                  <a:moveTo>
                    <a:pt x="50304" y="184645"/>
                  </a:moveTo>
                  <a:lnTo>
                    <a:pt x="48552" y="182981"/>
                  </a:lnTo>
                  <a:lnTo>
                    <a:pt x="44411" y="188328"/>
                  </a:lnTo>
                  <a:lnTo>
                    <a:pt x="36855" y="188328"/>
                  </a:lnTo>
                  <a:lnTo>
                    <a:pt x="36296" y="187998"/>
                  </a:lnTo>
                  <a:lnTo>
                    <a:pt x="34048" y="186664"/>
                  </a:lnTo>
                  <a:lnTo>
                    <a:pt x="32207" y="185521"/>
                  </a:lnTo>
                  <a:lnTo>
                    <a:pt x="29133" y="183680"/>
                  </a:lnTo>
                  <a:lnTo>
                    <a:pt x="27127" y="182981"/>
                  </a:lnTo>
                  <a:lnTo>
                    <a:pt x="20967" y="182981"/>
                  </a:lnTo>
                  <a:lnTo>
                    <a:pt x="18770" y="185521"/>
                  </a:lnTo>
                  <a:lnTo>
                    <a:pt x="13169" y="191592"/>
                  </a:lnTo>
                  <a:lnTo>
                    <a:pt x="14922" y="193255"/>
                  </a:lnTo>
                  <a:lnTo>
                    <a:pt x="19215" y="187998"/>
                  </a:lnTo>
                  <a:lnTo>
                    <a:pt x="26682" y="187998"/>
                  </a:lnTo>
                  <a:lnTo>
                    <a:pt x="29489" y="189649"/>
                  </a:lnTo>
                  <a:lnTo>
                    <a:pt x="31419" y="190715"/>
                  </a:lnTo>
                  <a:lnTo>
                    <a:pt x="34404" y="192468"/>
                  </a:lnTo>
                  <a:lnTo>
                    <a:pt x="36436" y="193255"/>
                  </a:lnTo>
                  <a:lnTo>
                    <a:pt x="42481" y="193255"/>
                  </a:lnTo>
                  <a:lnTo>
                    <a:pt x="44678" y="190893"/>
                  </a:lnTo>
                  <a:lnTo>
                    <a:pt x="46990" y="188328"/>
                  </a:lnTo>
                  <a:lnTo>
                    <a:pt x="50304" y="184645"/>
                  </a:lnTo>
                  <a:close/>
                </a:path>
                <a:path w="626110" h="442594">
                  <a:moveTo>
                    <a:pt x="55740" y="209588"/>
                  </a:moveTo>
                  <a:lnTo>
                    <a:pt x="49060" y="208000"/>
                  </a:lnTo>
                  <a:lnTo>
                    <a:pt x="38798" y="208000"/>
                  </a:lnTo>
                  <a:lnTo>
                    <a:pt x="34836" y="213969"/>
                  </a:lnTo>
                  <a:lnTo>
                    <a:pt x="33540" y="216509"/>
                  </a:lnTo>
                  <a:lnTo>
                    <a:pt x="31229" y="210477"/>
                  </a:lnTo>
                  <a:lnTo>
                    <a:pt x="30721" y="209143"/>
                  </a:lnTo>
                  <a:lnTo>
                    <a:pt x="24752" y="208000"/>
                  </a:lnTo>
                  <a:lnTo>
                    <a:pt x="9918" y="208000"/>
                  </a:lnTo>
                  <a:lnTo>
                    <a:pt x="3632" y="222224"/>
                  </a:lnTo>
                  <a:lnTo>
                    <a:pt x="3505" y="226275"/>
                  </a:lnTo>
                  <a:lnTo>
                    <a:pt x="5715" y="226275"/>
                  </a:lnTo>
                  <a:lnTo>
                    <a:pt x="6045" y="226085"/>
                  </a:lnTo>
                  <a:lnTo>
                    <a:pt x="6311" y="225031"/>
                  </a:lnTo>
                  <a:lnTo>
                    <a:pt x="10096" y="213283"/>
                  </a:lnTo>
                  <a:lnTo>
                    <a:pt x="17462" y="210477"/>
                  </a:lnTo>
                  <a:lnTo>
                    <a:pt x="23444" y="210477"/>
                  </a:lnTo>
                  <a:lnTo>
                    <a:pt x="27216" y="211531"/>
                  </a:lnTo>
                  <a:lnTo>
                    <a:pt x="27216" y="218020"/>
                  </a:lnTo>
                  <a:lnTo>
                    <a:pt x="15621" y="256120"/>
                  </a:lnTo>
                  <a:lnTo>
                    <a:pt x="7467" y="256120"/>
                  </a:lnTo>
                  <a:lnTo>
                    <a:pt x="5080" y="254609"/>
                  </a:lnTo>
                  <a:lnTo>
                    <a:pt x="7886" y="254101"/>
                  </a:lnTo>
                  <a:lnTo>
                    <a:pt x="10363" y="251739"/>
                  </a:lnTo>
                  <a:lnTo>
                    <a:pt x="10363" y="245579"/>
                  </a:lnTo>
                  <a:lnTo>
                    <a:pt x="7886" y="244703"/>
                  </a:lnTo>
                  <a:lnTo>
                    <a:pt x="2806" y="244703"/>
                  </a:lnTo>
                  <a:lnTo>
                    <a:pt x="0" y="247599"/>
                  </a:lnTo>
                  <a:lnTo>
                    <a:pt x="0" y="256298"/>
                  </a:lnTo>
                  <a:lnTo>
                    <a:pt x="5626" y="258483"/>
                  </a:lnTo>
                  <a:lnTo>
                    <a:pt x="17983" y="258483"/>
                  </a:lnTo>
                  <a:lnTo>
                    <a:pt x="19177" y="256120"/>
                  </a:lnTo>
                  <a:lnTo>
                    <a:pt x="21932" y="250685"/>
                  </a:lnTo>
                  <a:lnTo>
                    <a:pt x="22301" y="250050"/>
                  </a:lnTo>
                  <a:lnTo>
                    <a:pt x="23507" y="254190"/>
                  </a:lnTo>
                  <a:lnTo>
                    <a:pt x="27559" y="258483"/>
                  </a:lnTo>
                  <a:lnTo>
                    <a:pt x="45834" y="258483"/>
                  </a:lnTo>
                  <a:lnTo>
                    <a:pt x="46875" y="256120"/>
                  </a:lnTo>
                  <a:lnTo>
                    <a:pt x="52235" y="244094"/>
                  </a:lnTo>
                  <a:lnTo>
                    <a:pt x="52235" y="240233"/>
                  </a:lnTo>
                  <a:lnTo>
                    <a:pt x="49847" y="240233"/>
                  </a:lnTo>
                  <a:lnTo>
                    <a:pt x="49695" y="240741"/>
                  </a:lnTo>
                  <a:lnTo>
                    <a:pt x="49428" y="241465"/>
                  </a:lnTo>
                  <a:lnTo>
                    <a:pt x="45745" y="253403"/>
                  </a:lnTo>
                  <a:lnTo>
                    <a:pt x="38100" y="256120"/>
                  </a:lnTo>
                  <a:lnTo>
                    <a:pt x="30187" y="256120"/>
                  </a:lnTo>
                  <a:lnTo>
                    <a:pt x="28346" y="252514"/>
                  </a:lnTo>
                  <a:lnTo>
                    <a:pt x="28346" y="250050"/>
                  </a:lnTo>
                  <a:lnTo>
                    <a:pt x="28346" y="246202"/>
                  </a:lnTo>
                  <a:lnTo>
                    <a:pt x="29057" y="243738"/>
                  </a:lnTo>
                  <a:lnTo>
                    <a:pt x="30276" y="238988"/>
                  </a:lnTo>
                  <a:lnTo>
                    <a:pt x="34048" y="223735"/>
                  </a:lnTo>
                  <a:lnTo>
                    <a:pt x="34226" y="223367"/>
                  </a:lnTo>
                  <a:lnTo>
                    <a:pt x="34404" y="222224"/>
                  </a:lnTo>
                  <a:lnTo>
                    <a:pt x="34505" y="221792"/>
                  </a:lnTo>
                  <a:lnTo>
                    <a:pt x="34747" y="221348"/>
                  </a:lnTo>
                  <a:lnTo>
                    <a:pt x="34925" y="220383"/>
                  </a:lnTo>
                  <a:lnTo>
                    <a:pt x="35204" y="219951"/>
                  </a:lnTo>
                  <a:lnTo>
                    <a:pt x="35471" y="219329"/>
                  </a:lnTo>
                  <a:lnTo>
                    <a:pt x="36080" y="217665"/>
                  </a:lnTo>
                  <a:lnTo>
                    <a:pt x="36677" y="216509"/>
                  </a:lnTo>
                  <a:lnTo>
                    <a:pt x="36944" y="216001"/>
                  </a:lnTo>
                  <a:lnTo>
                    <a:pt x="38011" y="214401"/>
                  </a:lnTo>
                  <a:lnTo>
                    <a:pt x="38455" y="213969"/>
                  </a:lnTo>
                  <a:lnTo>
                    <a:pt x="38798" y="213436"/>
                  </a:lnTo>
                  <a:lnTo>
                    <a:pt x="39243" y="212928"/>
                  </a:lnTo>
                  <a:lnTo>
                    <a:pt x="39763" y="212496"/>
                  </a:lnTo>
                  <a:lnTo>
                    <a:pt x="40817" y="211861"/>
                  </a:lnTo>
                  <a:lnTo>
                    <a:pt x="41262" y="211531"/>
                  </a:lnTo>
                  <a:lnTo>
                    <a:pt x="41605" y="211442"/>
                  </a:lnTo>
                  <a:lnTo>
                    <a:pt x="41960" y="211162"/>
                  </a:lnTo>
                  <a:lnTo>
                    <a:pt x="42138" y="211074"/>
                  </a:lnTo>
                  <a:lnTo>
                    <a:pt x="42481" y="210985"/>
                  </a:lnTo>
                  <a:lnTo>
                    <a:pt x="42837" y="210807"/>
                  </a:lnTo>
                  <a:lnTo>
                    <a:pt x="43180" y="210807"/>
                  </a:lnTo>
                  <a:lnTo>
                    <a:pt x="43357" y="210718"/>
                  </a:lnTo>
                  <a:lnTo>
                    <a:pt x="43713" y="210629"/>
                  </a:lnTo>
                  <a:lnTo>
                    <a:pt x="44500" y="210629"/>
                  </a:lnTo>
                  <a:lnTo>
                    <a:pt x="44869" y="210477"/>
                  </a:lnTo>
                  <a:lnTo>
                    <a:pt x="48463" y="210477"/>
                  </a:lnTo>
                  <a:lnTo>
                    <a:pt x="50736" y="211950"/>
                  </a:lnTo>
                  <a:lnTo>
                    <a:pt x="47675" y="212496"/>
                  </a:lnTo>
                  <a:lnTo>
                    <a:pt x="45377" y="215277"/>
                  </a:lnTo>
                  <a:lnTo>
                    <a:pt x="45478" y="219951"/>
                  </a:lnTo>
                  <a:lnTo>
                    <a:pt x="46621" y="221957"/>
                  </a:lnTo>
                  <a:lnTo>
                    <a:pt x="52146" y="221957"/>
                  </a:lnTo>
                  <a:lnTo>
                    <a:pt x="55740" y="219951"/>
                  </a:lnTo>
                  <a:lnTo>
                    <a:pt x="55740" y="210477"/>
                  </a:lnTo>
                  <a:lnTo>
                    <a:pt x="55740" y="209588"/>
                  </a:lnTo>
                  <a:close/>
                </a:path>
                <a:path w="626110" h="442594">
                  <a:moveTo>
                    <a:pt x="283044" y="346900"/>
                  </a:moveTo>
                  <a:lnTo>
                    <a:pt x="281292" y="345236"/>
                  </a:lnTo>
                  <a:lnTo>
                    <a:pt x="277088" y="350583"/>
                  </a:lnTo>
                  <a:lnTo>
                    <a:pt x="269621" y="350583"/>
                  </a:lnTo>
                  <a:lnTo>
                    <a:pt x="269011" y="350227"/>
                  </a:lnTo>
                  <a:lnTo>
                    <a:pt x="261899" y="346024"/>
                  </a:lnTo>
                  <a:lnTo>
                    <a:pt x="259867" y="345236"/>
                  </a:lnTo>
                  <a:lnTo>
                    <a:pt x="253733" y="345236"/>
                  </a:lnTo>
                  <a:lnTo>
                    <a:pt x="251536" y="347687"/>
                  </a:lnTo>
                  <a:lnTo>
                    <a:pt x="245821" y="353847"/>
                  </a:lnTo>
                  <a:lnTo>
                    <a:pt x="247662" y="355511"/>
                  </a:lnTo>
                  <a:lnTo>
                    <a:pt x="251891" y="350227"/>
                  </a:lnTo>
                  <a:lnTo>
                    <a:pt x="259448" y="350227"/>
                  </a:lnTo>
                  <a:lnTo>
                    <a:pt x="262255" y="352005"/>
                  </a:lnTo>
                  <a:lnTo>
                    <a:pt x="264096" y="352971"/>
                  </a:lnTo>
                  <a:lnTo>
                    <a:pt x="267157" y="354723"/>
                  </a:lnTo>
                  <a:lnTo>
                    <a:pt x="269176" y="355511"/>
                  </a:lnTo>
                  <a:lnTo>
                    <a:pt x="275336" y="355511"/>
                  </a:lnTo>
                  <a:lnTo>
                    <a:pt x="277418" y="353212"/>
                  </a:lnTo>
                  <a:lnTo>
                    <a:pt x="279768" y="350583"/>
                  </a:lnTo>
                  <a:lnTo>
                    <a:pt x="283044" y="346900"/>
                  </a:lnTo>
                  <a:close/>
                </a:path>
                <a:path w="626110" h="442594">
                  <a:moveTo>
                    <a:pt x="283756" y="372541"/>
                  </a:moveTo>
                  <a:lnTo>
                    <a:pt x="282168" y="371576"/>
                  </a:lnTo>
                  <a:lnTo>
                    <a:pt x="279361" y="371576"/>
                  </a:lnTo>
                  <a:lnTo>
                    <a:pt x="274967" y="379920"/>
                  </a:lnTo>
                  <a:lnTo>
                    <a:pt x="274167" y="382968"/>
                  </a:lnTo>
                  <a:lnTo>
                    <a:pt x="273392" y="385775"/>
                  </a:lnTo>
                  <a:lnTo>
                    <a:pt x="272770" y="388772"/>
                  </a:lnTo>
                  <a:lnTo>
                    <a:pt x="267690" y="408889"/>
                  </a:lnTo>
                  <a:lnTo>
                    <a:pt x="267246" y="410552"/>
                  </a:lnTo>
                  <a:lnTo>
                    <a:pt x="262407" y="418376"/>
                  </a:lnTo>
                  <a:lnTo>
                    <a:pt x="249415" y="418376"/>
                  </a:lnTo>
                  <a:lnTo>
                    <a:pt x="248196" y="413448"/>
                  </a:lnTo>
                  <a:lnTo>
                    <a:pt x="248196" y="404152"/>
                  </a:lnTo>
                  <a:lnTo>
                    <a:pt x="250113" y="397294"/>
                  </a:lnTo>
                  <a:lnTo>
                    <a:pt x="253885" y="387464"/>
                  </a:lnTo>
                  <a:lnTo>
                    <a:pt x="255752" y="382905"/>
                  </a:lnTo>
                  <a:lnTo>
                    <a:pt x="255930" y="382092"/>
                  </a:lnTo>
                  <a:lnTo>
                    <a:pt x="256006" y="374472"/>
                  </a:lnTo>
                  <a:lnTo>
                    <a:pt x="254609" y="372795"/>
                  </a:lnTo>
                  <a:lnTo>
                    <a:pt x="252590" y="370344"/>
                  </a:lnTo>
                  <a:lnTo>
                    <a:pt x="236334" y="370344"/>
                  </a:lnTo>
                  <a:lnTo>
                    <a:pt x="232219" y="386499"/>
                  </a:lnTo>
                  <a:lnTo>
                    <a:pt x="232219" y="388594"/>
                  </a:lnTo>
                  <a:lnTo>
                    <a:pt x="234670" y="388594"/>
                  </a:lnTo>
                  <a:lnTo>
                    <a:pt x="234759" y="388340"/>
                  </a:lnTo>
                  <a:lnTo>
                    <a:pt x="238353" y="376135"/>
                  </a:lnTo>
                  <a:lnTo>
                    <a:pt x="242836" y="372795"/>
                  </a:lnTo>
                  <a:lnTo>
                    <a:pt x="249415" y="372795"/>
                  </a:lnTo>
                  <a:lnTo>
                    <a:pt x="249415" y="379196"/>
                  </a:lnTo>
                  <a:lnTo>
                    <a:pt x="247942" y="382968"/>
                  </a:lnTo>
                  <a:lnTo>
                    <a:pt x="243014" y="395986"/>
                  </a:lnTo>
                  <a:lnTo>
                    <a:pt x="240982" y="402386"/>
                  </a:lnTo>
                  <a:lnTo>
                    <a:pt x="240982" y="417499"/>
                  </a:lnTo>
                  <a:lnTo>
                    <a:pt x="248107" y="420725"/>
                  </a:lnTo>
                  <a:lnTo>
                    <a:pt x="259080" y="420725"/>
                  </a:lnTo>
                  <a:lnTo>
                    <a:pt x="262763" y="418985"/>
                  </a:lnTo>
                  <a:lnTo>
                    <a:pt x="263372" y="418376"/>
                  </a:lnTo>
                  <a:lnTo>
                    <a:pt x="265938" y="415810"/>
                  </a:lnTo>
                  <a:lnTo>
                    <a:pt x="264439" y="421525"/>
                  </a:lnTo>
                  <a:lnTo>
                    <a:pt x="263131" y="426961"/>
                  </a:lnTo>
                  <a:lnTo>
                    <a:pt x="258724" y="432930"/>
                  </a:lnTo>
                  <a:lnTo>
                    <a:pt x="255727" y="436714"/>
                  </a:lnTo>
                  <a:lnTo>
                    <a:pt x="251536" y="439877"/>
                  </a:lnTo>
                  <a:lnTo>
                    <a:pt x="244856" y="439877"/>
                  </a:lnTo>
                  <a:lnTo>
                    <a:pt x="239776" y="439521"/>
                  </a:lnTo>
                  <a:lnTo>
                    <a:pt x="237934" y="435317"/>
                  </a:lnTo>
                  <a:lnTo>
                    <a:pt x="241173" y="435317"/>
                  </a:lnTo>
                  <a:lnTo>
                    <a:pt x="242735" y="433997"/>
                  </a:lnTo>
                  <a:lnTo>
                    <a:pt x="243801" y="432930"/>
                  </a:lnTo>
                  <a:lnTo>
                    <a:pt x="244944" y="431457"/>
                  </a:lnTo>
                  <a:lnTo>
                    <a:pt x="244944" y="425919"/>
                  </a:lnTo>
                  <a:lnTo>
                    <a:pt x="241960" y="425475"/>
                  </a:lnTo>
                  <a:lnTo>
                    <a:pt x="238264" y="425475"/>
                  </a:lnTo>
                  <a:lnTo>
                    <a:pt x="234492" y="427228"/>
                  </a:lnTo>
                  <a:lnTo>
                    <a:pt x="234492" y="438200"/>
                  </a:lnTo>
                  <a:lnTo>
                    <a:pt x="239509" y="442328"/>
                  </a:lnTo>
                  <a:lnTo>
                    <a:pt x="246430" y="442328"/>
                  </a:lnTo>
                  <a:lnTo>
                    <a:pt x="254876" y="440563"/>
                  </a:lnTo>
                  <a:lnTo>
                    <a:pt x="255955" y="439877"/>
                  </a:lnTo>
                  <a:lnTo>
                    <a:pt x="262572" y="435711"/>
                  </a:lnTo>
                  <a:lnTo>
                    <a:pt x="268719" y="428510"/>
                  </a:lnTo>
                  <a:lnTo>
                    <a:pt x="272529" y="419671"/>
                  </a:lnTo>
                  <a:lnTo>
                    <a:pt x="273494" y="415810"/>
                  </a:lnTo>
                  <a:lnTo>
                    <a:pt x="283222" y="377202"/>
                  </a:lnTo>
                  <a:lnTo>
                    <a:pt x="283222" y="376923"/>
                  </a:lnTo>
                  <a:lnTo>
                    <a:pt x="283400" y="376923"/>
                  </a:lnTo>
                  <a:lnTo>
                    <a:pt x="283578" y="375437"/>
                  </a:lnTo>
                  <a:lnTo>
                    <a:pt x="283756" y="375348"/>
                  </a:lnTo>
                  <a:lnTo>
                    <a:pt x="283756" y="372541"/>
                  </a:lnTo>
                  <a:close/>
                </a:path>
                <a:path w="626110" h="442594">
                  <a:moveTo>
                    <a:pt x="617728" y="1689"/>
                  </a:moveTo>
                  <a:lnTo>
                    <a:pt x="615886" y="0"/>
                  </a:lnTo>
                  <a:lnTo>
                    <a:pt x="611670" y="5372"/>
                  </a:lnTo>
                  <a:lnTo>
                    <a:pt x="604113" y="5372"/>
                  </a:lnTo>
                  <a:lnTo>
                    <a:pt x="603554" y="5016"/>
                  </a:lnTo>
                  <a:lnTo>
                    <a:pt x="601484" y="3683"/>
                  </a:lnTo>
                  <a:lnTo>
                    <a:pt x="599452" y="2565"/>
                  </a:lnTo>
                  <a:lnTo>
                    <a:pt x="596493" y="711"/>
                  </a:lnTo>
                  <a:lnTo>
                    <a:pt x="594474" y="0"/>
                  </a:lnTo>
                  <a:lnTo>
                    <a:pt x="588314" y="0"/>
                  </a:lnTo>
                  <a:lnTo>
                    <a:pt x="586130" y="2565"/>
                  </a:lnTo>
                  <a:lnTo>
                    <a:pt x="580504" y="8610"/>
                  </a:lnTo>
                  <a:lnTo>
                    <a:pt x="582269" y="10274"/>
                  </a:lnTo>
                  <a:lnTo>
                    <a:pt x="586562" y="5016"/>
                  </a:lnTo>
                  <a:lnTo>
                    <a:pt x="594017" y="5016"/>
                  </a:lnTo>
                  <a:lnTo>
                    <a:pt x="596823" y="6680"/>
                  </a:lnTo>
                  <a:lnTo>
                    <a:pt x="598766" y="7734"/>
                  </a:lnTo>
                  <a:lnTo>
                    <a:pt x="601662" y="9486"/>
                  </a:lnTo>
                  <a:lnTo>
                    <a:pt x="603681" y="10274"/>
                  </a:lnTo>
                  <a:lnTo>
                    <a:pt x="609815" y="10274"/>
                  </a:lnTo>
                  <a:lnTo>
                    <a:pt x="612025" y="7912"/>
                  </a:lnTo>
                  <a:lnTo>
                    <a:pt x="614349" y="5372"/>
                  </a:lnTo>
                  <a:lnTo>
                    <a:pt x="617728" y="1689"/>
                  </a:lnTo>
                  <a:close/>
                </a:path>
                <a:path w="626110" h="442594">
                  <a:moveTo>
                    <a:pt x="625551" y="26708"/>
                  </a:moveTo>
                  <a:lnTo>
                    <a:pt x="622477" y="25031"/>
                  </a:lnTo>
                  <a:lnTo>
                    <a:pt x="617816" y="25031"/>
                  </a:lnTo>
                  <a:lnTo>
                    <a:pt x="615010" y="28003"/>
                  </a:lnTo>
                  <a:lnTo>
                    <a:pt x="615111" y="31965"/>
                  </a:lnTo>
                  <a:lnTo>
                    <a:pt x="616762" y="33464"/>
                  </a:lnTo>
                  <a:lnTo>
                    <a:pt x="617994" y="34683"/>
                  </a:lnTo>
                  <a:lnTo>
                    <a:pt x="620712" y="37579"/>
                  </a:lnTo>
                  <a:lnTo>
                    <a:pt x="620712" y="46710"/>
                  </a:lnTo>
                  <a:lnTo>
                    <a:pt x="617461" y="57696"/>
                  </a:lnTo>
                  <a:lnTo>
                    <a:pt x="614565" y="63220"/>
                  </a:lnTo>
                  <a:lnTo>
                    <a:pt x="611759" y="69176"/>
                  </a:lnTo>
                  <a:lnTo>
                    <a:pt x="607822" y="73139"/>
                  </a:lnTo>
                  <a:lnTo>
                    <a:pt x="597103" y="73139"/>
                  </a:lnTo>
                  <a:lnTo>
                    <a:pt x="594017" y="69723"/>
                  </a:lnTo>
                  <a:lnTo>
                    <a:pt x="594017" y="67691"/>
                  </a:lnTo>
                  <a:lnTo>
                    <a:pt x="594144" y="59715"/>
                  </a:lnTo>
                  <a:lnTo>
                    <a:pt x="594804" y="56908"/>
                  </a:lnTo>
                  <a:lnTo>
                    <a:pt x="595477" y="54432"/>
                  </a:lnTo>
                  <a:lnTo>
                    <a:pt x="599998" y="36614"/>
                  </a:lnTo>
                  <a:lnTo>
                    <a:pt x="600087" y="35826"/>
                  </a:lnTo>
                  <a:lnTo>
                    <a:pt x="600265" y="35560"/>
                  </a:lnTo>
                  <a:lnTo>
                    <a:pt x="600417" y="34518"/>
                  </a:lnTo>
                  <a:lnTo>
                    <a:pt x="600659" y="33985"/>
                  </a:lnTo>
                  <a:lnTo>
                    <a:pt x="600964" y="32232"/>
                  </a:lnTo>
                  <a:lnTo>
                    <a:pt x="601141" y="31965"/>
                  </a:lnTo>
                  <a:lnTo>
                    <a:pt x="601230" y="31267"/>
                  </a:lnTo>
                  <a:lnTo>
                    <a:pt x="601319" y="30746"/>
                  </a:lnTo>
                  <a:lnTo>
                    <a:pt x="601484" y="30568"/>
                  </a:lnTo>
                  <a:lnTo>
                    <a:pt x="601573" y="29781"/>
                  </a:lnTo>
                  <a:lnTo>
                    <a:pt x="601662" y="27305"/>
                  </a:lnTo>
                  <a:lnTo>
                    <a:pt x="600087" y="26250"/>
                  </a:lnTo>
                  <a:lnTo>
                    <a:pt x="597103" y="26250"/>
                  </a:lnTo>
                  <a:lnTo>
                    <a:pt x="587006" y="63741"/>
                  </a:lnTo>
                  <a:lnTo>
                    <a:pt x="584466" y="69634"/>
                  </a:lnTo>
                  <a:lnTo>
                    <a:pt x="581025" y="73139"/>
                  </a:lnTo>
                  <a:lnTo>
                    <a:pt x="567855" y="73139"/>
                  </a:lnTo>
                  <a:lnTo>
                    <a:pt x="567855" y="59359"/>
                  </a:lnTo>
                  <a:lnTo>
                    <a:pt x="568401" y="55067"/>
                  </a:lnTo>
                  <a:lnTo>
                    <a:pt x="573684" y="41173"/>
                  </a:lnTo>
                  <a:lnTo>
                    <a:pt x="574802" y="38023"/>
                  </a:lnTo>
                  <a:lnTo>
                    <a:pt x="575462" y="36614"/>
                  </a:lnTo>
                  <a:lnTo>
                    <a:pt x="575500" y="29248"/>
                  </a:lnTo>
                  <a:lnTo>
                    <a:pt x="573989" y="27482"/>
                  </a:lnTo>
                  <a:lnTo>
                    <a:pt x="571906" y="25031"/>
                  </a:lnTo>
                  <a:lnTo>
                    <a:pt x="555739" y="25031"/>
                  </a:lnTo>
                  <a:lnTo>
                    <a:pt x="551624" y="41173"/>
                  </a:lnTo>
                  <a:lnTo>
                    <a:pt x="551624" y="43281"/>
                  </a:lnTo>
                  <a:lnTo>
                    <a:pt x="554075" y="43281"/>
                  </a:lnTo>
                  <a:lnTo>
                    <a:pt x="554164" y="43103"/>
                  </a:lnTo>
                  <a:lnTo>
                    <a:pt x="554799" y="41173"/>
                  </a:lnTo>
                  <a:lnTo>
                    <a:pt x="557758" y="30988"/>
                  </a:lnTo>
                  <a:lnTo>
                    <a:pt x="562152" y="27482"/>
                  </a:lnTo>
                  <a:lnTo>
                    <a:pt x="567067" y="27482"/>
                  </a:lnTo>
                  <a:lnTo>
                    <a:pt x="568820" y="27660"/>
                  </a:lnTo>
                  <a:lnTo>
                    <a:pt x="568820" y="33985"/>
                  </a:lnTo>
                  <a:lnTo>
                    <a:pt x="567613" y="37147"/>
                  </a:lnTo>
                  <a:lnTo>
                    <a:pt x="566801" y="39090"/>
                  </a:lnTo>
                  <a:lnTo>
                    <a:pt x="561898" y="52171"/>
                  </a:lnTo>
                  <a:lnTo>
                    <a:pt x="560666" y="56908"/>
                  </a:lnTo>
                  <a:lnTo>
                    <a:pt x="560578" y="71653"/>
                  </a:lnTo>
                  <a:lnTo>
                    <a:pt x="568032" y="75514"/>
                  </a:lnTo>
                  <a:lnTo>
                    <a:pt x="583501" y="75514"/>
                  </a:lnTo>
                  <a:lnTo>
                    <a:pt x="584860" y="73139"/>
                  </a:lnTo>
                  <a:lnTo>
                    <a:pt x="587971" y="67691"/>
                  </a:lnTo>
                  <a:lnTo>
                    <a:pt x="590969" y="74803"/>
                  </a:lnTo>
                  <a:lnTo>
                    <a:pt x="598678" y="75514"/>
                  </a:lnTo>
                  <a:lnTo>
                    <a:pt x="610450" y="75514"/>
                  </a:lnTo>
                  <a:lnTo>
                    <a:pt x="612076" y="73139"/>
                  </a:lnTo>
                  <a:lnTo>
                    <a:pt x="615276" y="68478"/>
                  </a:lnTo>
                  <a:lnTo>
                    <a:pt x="625487" y="33464"/>
                  </a:lnTo>
                  <a:lnTo>
                    <a:pt x="625551" y="26708"/>
                  </a:lnTo>
                  <a:close/>
                </a:path>
              </a:pathLst>
            </a:custGeom>
            <a:solidFill>
              <a:srgbClr val="DF7061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6" name="object 16"/>
            <p:cNvSpPr/>
            <p:nvPr/>
          </p:nvSpPr>
          <p:spPr>
            <a:xfrm>
              <a:off x="1565592" y="2236466"/>
              <a:ext cx="52069" cy="72390"/>
            </a:xfrm>
            <a:custGeom>
              <a:avLst/>
              <a:gdLst/>
              <a:ahLst/>
              <a:cxnLst/>
              <a:rect l="l" t="t" r="r" b="b"/>
              <a:pathLst>
                <a:path w="52069" h="72389">
                  <a:moveTo>
                    <a:pt x="9753" y="55130"/>
                  </a:moveTo>
                  <a:lnTo>
                    <a:pt x="6045" y="55130"/>
                  </a:lnTo>
                  <a:lnTo>
                    <a:pt x="2362" y="56906"/>
                  </a:lnTo>
                  <a:lnTo>
                    <a:pt x="2362" y="67875"/>
                  </a:lnTo>
                  <a:lnTo>
                    <a:pt x="7277" y="72077"/>
                  </a:lnTo>
                  <a:lnTo>
                    <a:pt x="14224" y="72077"/>
                  </a:lnTo>
                  <a:lnTo>
                    <a:pt x="22675" y="70304"/>
                  </a:lnTo>
                  <a:lnTo>
                    <a:pt x="23752" y="69626"/>
                  </a:lnTo>
                  <a:lnTo>
                    <a:pt x="12636" y="69626"/>
                  </a:lnTo>
                  <a:lnTo>
                    <a:pt x="7556" y="69269"/>
                  </a:lnTo>
                  <a:lnTo>
                    <a:pt x="5715" y="64978"/>
                  </a:lnTo>
                  <a:lnTo>
                    <a:pt x="8940" y="64978"/>
                  </a:lnTo>
                  <a:lnTo>
                    <a:pt x="10541" y="63648"/>
                  </a:lnTo>
                  <a:lnTo>
                    <a:pt x="11595" y="62680"/>
                  </a:lnTo>
                  <a:lnTo>
                    <a:pt x="12725" y="61197"/>
                  </a:lnTo>
                  <a:lnTo>
                    <a:pt x="12725" y="55581"/>
                  </a:lnTo>
                  <a:lnTo>
                    <a:pt x="9753" y="55130"/>
                  </a:lnTo>
                  <a:close/>
                </a:path>
                <a:path w="52069" h="72389">
                  <a:moveTo>
                    <a:pt x="41299" y="45491"/>
                  </a:moveTo>
                  <a:lnTo>
                    <a:pt x="33718" y="45491"/>
                  </a:lnTo>
                  <a:lnTo>
                    <a:pt x="32232" y="51196"/>
                  </a:lnTo>
                  <a:lnTo>
                    <a:pt x="30911" y="56728"/>
                  </a:lnTo>
                  <a:lnTo>
                    <a:pt x="26517" y="62680"/>
                  </a:lnTo>
                  <a:lnTo>
                    <a:pt x="23533" y="66461"/>
                  </a:lnTo>
                  <a:lnTo>
                    <a:pt x="19304" y="69626"/>
                  </a:lnTo>
                  <a:lnTo>
                    <a:pt x="23752" y="69626"/>
                  </a:lnTo>
                  <a:lnTo>
                    <a:pt x="30360" y="65464"/>
                  </a:lnTo>
                  <a:lnTo>
                    <a:pt x="36496" y="58272"/>
                  </a:lnTo>
                  <a:lnTo>
                    <a:pt x="40297" y="49444"/>
                  </a:lnTo>
                  <a:lnTo>
                    <a:pt x="41299" y="45491"/>
                  </a:lnTo>
                  <a:close/>
                </a:path>
                <a:path w="52069" h="72389">
                  <a:moveTo>
                    <a:pt x="22412" y="2470"/>
                  </a:moveTo>
                  <a:lnTo>
                    <a:pt x="17221" y="2470"/>
                  </a:lnTo>
                  <a:lnTo>
                    <a:pt x="17221" y="8874"/>
                  </a:lnTo>
                  <a:lnTo>
                    <a:pt x="16078" y="11776"/>
                  </a:lnTo>
                  <a:lnTo>
                    <a:pt x="15379" y="13865"/>
                  </a:lnTo>
                  <a:lnTo>
                    <a:pt x="10795" y="25642"/>
                  </a:lnTo>
                  <a:lnTo>
                    <a:pt x="8851" y="32047"/>
                  </a:lnTo>
                  <a:lnTo>
                    <a:pt x="8851" y="47153"/>
                  </a:lnTo>
                  <a:lnTo>
                    <a:pt x="15887" y="50412"/>
                  </a:lnTo>
                  <a:lnTo>
                    <a:pt x="26860" y="50412"/>
                  </a:lnTo>
                  <a:lnTo>
                    <a:pt x="30543" y="48637"/>
                  </a:lnTo>
                  <a:lnTo>
                    <a:pt x="31065" y="48120"/>
                  </a:lnTo>
                  <a:lnTo>
                    <a:pt x="17221" y="48120"/>
                  </a:lnTo>
                  <a:lnTo>
                    <a:pt x="15989" y="43105"/>
                  </a:lnTo>
                  <a:lnTo>
                    <a:pt x="15989" y="33892"/>
                  </a:lnTo>
                  <a:lnTo>
                    <a:pt x="17919" y="27037"/>
                  </a:lnTo>
                  <a:lnTo>
                    <a:pt x="21691" y="17124"/>
                  </a:lnTo>
                  <a:lnTo>
                    <a:pt x="23533" y="12650"/>
                  </a:lnTo>
                  <a:lnTo>
                    <a:pt x="23712" y="11776"/>
                  </a:lnTo>
                  <a:lnTo>
                    <a:pt x="23787" y="4132"/>
                  </a:lnTo>
                  <a:lnTo>
                    <a:pt x="22412" y="2470"/>
                  </a:lnTo>
                  <a:close/>
                </a:path>
                <a:path w="52069" h="72389">
                  <a:moveTo>
                    <a:pt x="49961" y="1235"/>
                  </a:moveTo>
                  <a:lnTo>
                    <a:pt x="47155" y="1235"/>
                  </a:lnTo>
                  <a:lnTo>
                    <a:pt x="45313" y="1929"/>
                  </a:lnTo>
                  <a:lnTo>
                    <a:pt x="44348" y="3596"/>
                  </a:lnTo>
                  <a:lnTo>
                    <a:pt x="44081" y="4132"/>
                  </a:lnTo>
                  <a:lnTo>
                    <a:pt x="43205" y="7639"/>
                  </a:lnTo>
                  <a:lnTo>
                    <a:pt x="42748" y="9663"/>
                  </a:lnTo>
                  <a:lnTo>
                    <a:pt x="41173" y="15463"/>
                  </a:lnTo>
                  <a:lnTo>
                    <a:pt x="40576" y="18539"/>
                  </a:lnTo>
                  <a:lnTo>
                    <a:pt x="35471" y="38545"/>
                  </a:lnTo>
                  <a:lnTo>
                    <a:pt x="35013" y="40208"/>
                  </a:lnTo>
                  <a:lnTo>
                    <a:pt x="30213" y="48120"/>
                  </a:lnTo>
                  <a:lnTo>
                    <a:pt x="31065" y="48120"/>
                  </a:lnTo>
                  <a:lnTo>
                    <a:pt x="33718" y="45491"/>
                  </a:lnTo>
                  <a:lnTo>
                    <a:pt x="41299" y="45491"/>
                  </a:lnTo>
                  <a:lnTo>
                    <a:pt x="51092" y="6850"/>
                  </a:lnTo>
                  <a:lnTo>
                    <a:pt x="51181" y="6672"/>
                  </a:lnTo>
                  <a:lnTo>
                    <a:pt x="51358" y="5189"/>
                  </a:lnTo>
                  <a:lnTo>
                    <a:pt x="51536" y="5099"/>
                  </a:lnTo>
                  <a:lnTo>
                    <a:pt x="51536" y="2292"/>
                  </a:lnTo>
                  <a:lnTo>
                    <a:pt x="49961" y="1235"/>
                  </a:lnTo>
                  <a:close/>
                </a:path>
                <a:path w="52069" h="72389">
                  <a:moveTo>
                    <a:pt x="20370" y="0"/>
                  </a:moveTo>
                  <a:lnTo>
                    <a:pt x="4140" y="0"/>
                  </a:lnTo>
                  <a:lnTo>
                    <a:pt x="0" y="16158"/>
                  </a:lnTo>
                  <a:lnTo>
                    <a:pt x="0" y="18271"/>
                  </a:lnTo>
                  <a:lnTo>
                    <a:pt x="2451" y="18271"/>
                  </a:lnTo>
                  <a:lnTo>
                    <a:pt x="2540" y="18092"/>
                  </a:lnTo>
                  <a:lnTo>
                    <a:pt x="6134" y="5888"/>
                  </a:lnTo>
                  <a:lnTo>
                    <a:pt x="10629" y="2470"/>
                  </a:lnTo>
                  <a:lnTo>
                    <a:pt x="22412" y="2470"/>
                  </a:lnTo>
                  <a:lnTo>
                    <a:pt x="20370" y="0"/>
                  </a:lnTo>
                  <a:close/>
                </a:path>
              </a:pathLst>
            </a:custGeom>
            <a:solidFill>
              <a:srgbClr val="6A9ADD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7" name="object 17"/>
            <p:cNvSpPr/>
            <p:nvPr/>
          </p:nvSpPr>
          <p:spPr>
            <a:xfrm>
              <a:off x="728722" y="980795"/>
              <a:ext cx="3885565" cy="843915"/>
            </a:xfrm>
            <a:custGeom>
              <a:avLst/>
              <a:gdLst/>
              <a:ahLst/>
              <a:cxnLst/>
              <a:rect l="l" t="t" r="r" b="b"/>
              <a:pathLst>
                <a:path w="3885565" h="843914">
                  <a:moveTo>
                    <a:pt x="3885530" y="0"/>
                  </a:moveTo>
                  <a:lnTo>
                    <a:pt x="0" y="843813"/>
                  </a:lnTo>
                </a:path>
              </a:pathLst>
            </a:custGeom>
            <a:ln w="14338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8" name="object 18"/>
            <p:cNvSpPr/>
            <p:nvPr/>
          </p:nvSpPr>
          <p:spPr>
            <a:xfrm>
              <a:off x="1233105" y="1191247"/>
              <a:ext cx="637540" cy="646430"/>
            </a:xfrm>
            <a:custGeom>
              <a:avLst/>
              <a:gdLst/>
              <a:ahLst/>
              <a:cxnLst/>
              <a:rect l="l" t="t" r="r" b="b"/>
              <a:pathLst>
                <a:path w="637539" h="646430">
                  <a:moveTo>
                    <a:pt x="554445" y="0"/>
                  </a:moveTo>
                  <a:lnTo>
                    <a:pt x="1483" y="548563"/>
                  </a:lnTo>
                  <a:lnTo>
                    <a:pt x="0" y="645934"/>
                  </a:lnTo>
                  <a:lnTo>
                    <a:pt x="314758" y="641972"/>
                  </a:lnTo>
                  <a:lnTo>
                    <a:pt x="432055" y="637933"/>
                  </a:lnTo>
                  <a:lnTo>
                    <a:pt x="637401" y="469087"/>
                  </a:lnTo>
                  <a:lnTo>
                    <a:pt x="630200" y="142849"/>
                  </a:lnTo>
                  <a:lnTo>
                    <a:pt x="554445" y="0"/>
                  </a:lnTo>
                  <a:close/>
                </a:path>
              </a:pathLst>
            </a:custGeom>
            <a:solidFill>
              <a:srgbClr val="FFFFFF">
                <a:alpha val="78430"/>
              </a:srgbClr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19" name="object 19"/>
            <p:cNvSpPr/>
            <p:nvPr/>
          </p:nvSpPr>
          <p:spPr>
            <a:xfrm>
              <a:off x="1233984" y="880808"/>
              <a:ext cx="862330" cy="1897380"/>
            </a:xfrm>
            <a:custGeom>
              <a:avLst/>
              <a:gdLst/>
              <a:ahLst/>
              <a:cxnLst/>
              <a:rect l="l" t="t" r="r" b="b"/>
              <a:pathLst>
                <a:path w="862330" h="1897380">
                  <a:moveTo>
                    <a:pt x="0" y="862152"/>
                  </a:moveTo>
                  <a:lnTo>
                    <a:pt x="0" y="1896831"/>
                  </a:lnTo>
                  <a:lnTo>
                    <a:pt x="862239" y="1034580"/>
                  </a:lnTo>
                  <a:lnTo>
                    <a:pt x="862239" y="0"/>
                  </a:lnTo>
                  <a:lnTo>
                    <a:pt x="0" y="862152"/>
                  </a:lnTo>
                  <a:close/>
                </a:path>
              </a:pathLst>
            </a:custGeom>
            <a:ln w="191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0" name="object 20"/>
            <p:cNvSpPr/>
            <p:nvPr/>
          </p:nvSpPr>
          <p:spPr>
            <a:xfrm>
              <a:off x="2064893" y="1454026"/>
              <a:ext cx="241935" cy="438784"/>
            </a:xfrm>
            <a:custGeom>
              <a:avLst/>
              <a:gdLst/>
              <a:ahLst/>
              <a:cxnLst/>
              <a:rect l="l" t="t" r="r" b="b"/>
              <a:pathLst>
                <a:path w="241935" h="438785">
                  <a:moveTo>
                    <a:pt x="241796" y="0"/>
                  </a:moveTo>
                  <a:lnTo>
                    <a:pt x="0" y="0"/>
                  </a:lnTo>
                  <a:lnTo>
                    <a:pt x="0" y="438641"/>
                  </a:lnTo>
                  <a:lnTo>
                    <a:pt x="241796" y="438641"/>
                  </a:lnTo>
                  <a:lnTo>
                    <a:pt x="2417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1" name="object 21"/>
            <p:cNvSpPr/>
            <p:nvPr/>
          </p:nvSpPr>
          <p:spPr>
            <a:xfrm>
              <a:off x="1665160" y="1821802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0701"/>
                  </a:lnTo>
                </a:path>
              </a:pathLst>
            </a:custGeom>
            <a:ln w="25330">
              <a:solidFill>
                <a:srgbClr val="6A9ADD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7745" y="2166503"/>
              <a:ext cx="114804" cy="1011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76565" y="1815490"/>
              <a:ext cx="187960" cy="184150"/>
            </a:xfrm>
            <a:custGeom>
              <a:avLst/>
              <a:gdLst/>
              <a:ahLst/>
              <a:cxnLst/>
              <a:rect l="l" t="t" r="r" b="b"/>
              <a:pathLst>
                <a:path w="187960" h="184150">
                  <a:moveTo>
                    <a:pt x="187629" y="0"/>
                  </a:moveTo>
                  <a:lnTo>
                    <a:pt x="0" y="183922"/>
                  </a:lnTo>
                </a:path>
              </a:pathLst>
            </a:custGeom>
            <a:ln w="25330">
              <a:solidFill>
                <a:srgbClr val="6A9ADD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4" name="object 24"/>
            <p:cNvSpPr/>
            <p:nvPr/>
          </p:nvSpPr>
          <p:spPr>
            <a:xfrm>
              <a:off x="1434782" y="1942871"/>
              <a:ext cx="98425" cy="97790"/>
            </a:xfrm>
            <a:custGeom>
              <a:avLst/>
              <a:gdLst/>
              <a:ahLst/>
              <a:cxnLst/>
              <a:rect l="l" t="t" r="r" b="b"/>
              <a:pathLst>
                <a:path w="98425" h="97789">
                  <a:moveTo>
                    <a:pt x="27114" y="0"/>
                  </a:moveTo>
                  <a:lnTo>
                    <a:pt x="0" y="97562"/>
                  </a:lnTo>
                  <a:lnTo>
                    <a:pt x="98056" y="72351"/>
                  </a:lnTo>
                  <a:lnTo>
                    <a:pt x="27114" y="0"/>
                  </a:lnTo>
                  <a:close/>
                </a:path>
              </a:pathLst>
            </a:custGeom>
            <a:solidFill>
              <a:srgbClr val="6A9ADD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34782" y="1942871"/>
              <a:ext cx="98425" cy="97790"/>
            </a:xfrm>
            <a:custGeom>
              <a:avLst/>
              <a:gdLst/>
              <a:ahLst/>
              <a:cxnLst/>
              <a:rect l="l" t="t" r="r" b="b"/>
              <a:pathLst>
                <a:path w="98425" h="97789">
                  <a:moveTo>
                    <a:pt x="0" y="97562"/>
                  </a:moveTo>
                  <a:lnTo>
                    <a:pt x="27114" y="0"/>
                  </a:lnTo>
                  <a:lnTo>
                    <a:pt x="98056" y="72351"/>
                  </a:lnTo>
                  <a:lnTo>
                    <a:pt x="0" y="97562"/>
                  </a:lnTo>
                  <a:close/>
                </a:path>
              </a:pathLst>
            </a:custGeom>
            <a:ln w="13509">
              <a:solidFill>
                <a:srgbClr val="6A9ADD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20604" y="4532523"/>
            <a:ext cx="1277944" cy="476065"/>
          </a:xfrm>
          <a:prstGeom prst="rect">
            <a:avLst/>
          </a:prstGeom>
        </p:spPr>
        <p:txBody>
          <a:bodyPr vert="horz" wrap="square" lIns="0" tIns="10070" rIns="0" bIns="0" rtlCol="0">
            <a:spAutoFit/>
          </a:bodyPr>
          <a:lstStyle/>
          <a:p>
            <a:pPr marL="129909" marR="8056" indent="-110775">
              <a:lnSpc>
                <a:spcPct val="104099"/>
              </a:lnSpc>
              <a:spcBef>
                <a:spcPts val="79"/>
              </a:spcBef>
            </a:pPr>
            <a:r>
              <a:rPr sz="1507" spc="-16" dirty="0">
                <a:solidFill>
                  <a:srgbClr val="DF7061"/>
                </a:solidFill>
                <a:latin typeface="Eurostile" panose="020B0504020202050204" pitchFamily="34" charset="77"/>
                <a:cs typeface="Nirmala UI Semilight"/>
              </a:rPr>
              <a:t>Homogeneous</a:t>
            </a:r>
            <a:r>
              <a:rPr sz="1507" spc="-16" dirty="0">
                <a:solidFill>
                  <a:srgbClr val="DF7061"/>
                </a:solidFill>
                <a:latin typeface="Eurostile" panose="020B0504020202050204" pitchFamily="34" charset="77"/>
                <a:cs typeface="Times New Roman"/>
              </a:rPr>
              <a:t> </a:t>
            </a:r>
            <a:r>
              <a:rPr sz="1507" spc="-16" dirty="0">
                <a:solidFill>
                  <a:srgbClr val="DF7061"/>
                </a:solidFill>
                <a:latin typeface="Eurostile" panose="020B0504020202050204" pitchFamily="34" charset="77"/>
                <a:cs typeface="Nirmala UI Semilight"/>
              </a:rPr>
              <a:t>Coordinates</a:t>
            </a:r>
            <a:endParaRPr sz="1507" dirty="0">
              <a:latin typeface="Eurostile" panose="020B0504020202050204" pitchFamily="34" charset="77"/>
              <a:cs typeface="Nirmala UI Semiligh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50290" y="4530658"/>
            <a:ext cx="1402819" cy="476065"/>
          </a:xfrm>
          <a:prstGeom prst="rect">
            <a:avLst/>
          </a:prstGeom>
        </p:spPr>
        <p:txBody>
          <a:bodyPr vert="horz" wrap="square" lIns="0" tIns="10070" rIns="0" bIns="0" rtlCol="0">
            <a:spAutoFit/>
          </a:bodyPr>
          <a:lstStyle/>
          <a:p>
            <a:pPr marL="20141" marR="8056">
              <a:lnSpc>
                <a:spcPct val="104099"/>
              </a:lnSpc>
              <a:spcBef>
                <a:spcPts val="79"/>
              </a:spcBef>
            </a:pPr>
            <a:r>
              <a:rPr sz="1507" spc="-16" dirty="0">
                <a:solidFill>
                  <a:srgbClr val="6A9ADD"/>
                </a:solidFill>
                <a:latin typeface="Eurostile" panose="020B0504020202050204" pitchFamily="34" charset="77"/>
                <a:cs typeface="Nirmala UI Semilight"/>
              </a:rPr>
              <a:t>Inhomogeneous</a:t>
            </a:r>
            <a:r>
              <a:rPr sz="1507" spc="-16" dirty="0">
                <a:solidFill>
                  <a:srgbClr val="6A9ADD"/>
                </a:solidFill>
                <a:latin typeface="Eurostile" panose="020B0504020202050204" pitchFamily="34" charset="77"/>
                <a:cs typeface="Times New Roman"/>
              </a:rPr>
              <a:t> </a:t>
            </a:r>
            <a:r>
              <a:rPr sz="1507" spc="-16" dirty="0">
                <a:solidFill>
                  <a:srgbClr val="6A9ADD"/>
                </a:solidFill>
                <a:latin typeface="Eurostile" panose="020B0504020202050204" pitchFamily="34" charset="77"/>
                <a:cs typeface="Nirmala UI Semilight"/>
              </a:rPr>
              <a:t>Coordinates</a:t>
            </a:r>
            <a:endParaRPr sz="1507" dirty="0">
              <a:latin typeface="Eurostile" panose="020B0504020202050204" pitchFamily="34" charset="77"/>
              <a:cs typeface="Nirmala UI Semiligh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25032" y="2355344"/>
            <a:ext cx="6248841" cy="1417401"/>
            <a:chOff x="709394" y="945425"/>
            <a:chExt cx="3940241" cy="893750"/>
          </a:xfrm>
        </p:grpSpPr>
        <p:sp>
          <p:nvSpPr>
            <p:cNvPr id="29" name="object 29"/>
            <p:cNvSpPr/>
            <p:nvPr/>
          </p:nvSpPr>
          <p:spPr>
            <a:xfrm>
              <a:off x="1649336" y="180117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2745" y="0"/>
                  </a:moveTo>
                  <a:lnTo>
                    <a:pt x="6515" y="0"/>
                  </a:lnTo>
                  <a:lnTo>
                    <a:pt x="0" y="6578"/>
                  </a:lnTo>
                  <a:lnTo>
                    <a:pt x="0" y="22745"/>
                  </a:lnTo>
                  <a:lnTo>
                    <a:pt x="6515" y="29324"/>
                  </a:lnTo>
                  <a:lnTo>
                    <a:pt x="22745" y="29324"/>
                  </a:lnTo>
                  <a:lnTo>
                    <a:pt x="29248" y="22745"/>
                  </a:lnTo>
                  <a:lnTo>
                    <a:pt x="29248" y="6578"/>
                  </a:lnTo>
                  <a:lnTo>
                    <a:pt x="227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30" name="object 30"/>
            <p:cNvSpPr/>
            <p:nvPr/>
          </p:nvSpPr>
          <p:spPr>
            <a:xfrm>
              <a:off x="1649336" y="1801177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4" h="29844">
                  <a:moveTo>
                    <a:pt x="29248" y="14655"/>
                  </a:moveTo>
                  <a:lnTo>
                    <a:pt x="29248" y="22745"/>
                  </a:lnTo>
                  <a:lnTo>
                    <a:pt x="22745" y="29324"/>
                  </a:lnTo>
                  <a:lnTo>
                    <a:pt x="14592" y="29324"/>
                  </a:lnTo>
                  <a:lnTo>
                    <a:pt x="6515" y="29324"/>
                  </a:lnTo>
                  <a:lnTo>
                    <a:pt x="0" y="22745"/>
                  </a:lnTo>
                  <a:lnTo>
                    <a:pt x="0" y="14655"/>
                  </a:lnTo>
                  <a:lnTo>
                    <a:pt x="0" y="6578"/>
                  </a:lnTo>
                  <a:lnTo>
                    <a:pt x="6515" y="0"/>
                  </a:lnTo>
                  <a:lnTo>
                    <a:pt x="14592" y="0"/>
                  </a:lnTo>
                  <a:lnTo>
                    <a:pt x="22745" y="0"/>
                  </a:lnTo>
                  <a:lnTo>
                    <a:pt x="29248" y="6578"/>
                  </a:lnTo>
                  <a:lnTo>
                    <a:pt x="29248" y="14655"/>
                  </a:lnTo>
                  <a:close/>
                </a:path>
              </a:pathLst>
            </a:custGeom>
            <a:ln w="12473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8858" y="945425"/>
              <a:ext cx="70777" cy="7075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09394" y="180933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2745" y="0"/>
                  </a:moveTo>
                  <a:lnTo>
                    <a:pt x="6588" y="0"/>
                  </a:lnTo>
                  <a:lnTo>
                    <a:pt x="0" y="6591"/>
                  </a:lnTo>
                  <a:lnTo>
                    <a:pt x="0" y="22745"/>
                  </a:lnTo>
                  <a:lnTo>
                    <a:pt x="6588" y="29337"/>
                  </a:lnTo>
                  <a:lnTo>
                    <a:pt x="22745" y="29337"/>
                  </a:lnTo>
                  <a:lnTo>
                    <a:pt x="29334" y="22745"/>
                  </a:lnTo>
                  <a:lnTo>
                    <a:pt x="29334" y="6591"/>
                  </a:lnTo>
                  <a:lnTo>
                    <a:pt x="227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  <p:sp>
          <p:nvSpPr>
            <p:cNvPr id="33" name="object 33"/>
            <p:cNvSpPr/>
            <p:nvPr/>
          </p:nvSpPr>
          <p:spPr>
            <a:xfrm>
              <a:off x="709394" y="1809330"/>
              <a:ext cx="29845" cy="29845"/>
            </a:xfrm>
            <a:custGeom>
              <a:avLst/>
              <a:gdLst/>
              <a:ahLst/>
              <a:cxnLst/>
              <a:rect l="l" t="t" r="r" b="b"/>
              <a:pathLst>
                <a:path w="29845" h="29844">
                  <a:moveTo>
                    <a:pt x="29334" y="14681"/>
                  </a:moveTo>
                  <a:lnTo>
                    <a:pt x="29334" y="22745"/>
                  </a:lnTo>
                  <a:lnTo>
                    <a:pt x="22745" y="29337"/>
                  </a:lnTo>
                  <a:lnTo>
                    <a:pt x="14654" y="29337"/>
                  </a:lnTo>
                  <a:lnTo>
                    <a:pt x="6588" y="29337"/>
                  </a:lnTo>
                  <a:lnTo>
                    <a:pt x="0" y="22745"/>
                  </a:lnTo>
                  <a:lnTo>
                    <a:pt x="0" y="14681"/>
                  </a:lnTo>
                  <a:lnTo>
                    <a:pt x="0" y="6591"/>
                  </a:lnTo>
                  <a:lnTo>
                    <a:pt x="6588" y="0"/>
                  </a:lnTo>
                  <a:lnTo>
                    <a:pt x="14654" y="0"/>
                  </a:lnTo>
                  <a:lnTo>
                    <a:pt x="22745" y="0"/>
                  </a:lnTo>
                  <a:lnTo>
                    <a:pt x="29334" y="6591"/>
                  </a:lnTo>
                  <a:lnTo>
                    <a:pt x="29334" y="14681"/>
                  </a:lnTo>
                  <a:close/>
                </a:path>
              </a:pathLst>
            </a:custGeom>
            <a:ln w="12473">
              <a:solidFill>
                <a:srgbClr val="010000"/>
              </a:solidFill>
            </a:ln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966465" y="3326205"/>
            <a:ext cx="2126947" cy="304454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dirty="0">
                <a:latin typeface="Eurostile" panose="020B0504020202050204" pitchFamily="34" charset="77"/>
                <a:cs typeface="Nirmala UI Semilight"/>
              </a:rPr>
              <a:t>Augmented</a:t>
            </a:r>
            <a:r>
              <a:rPr spc="214" dirty="0">
                <a:latin typeface="Eurostile" panose="020B0504020202050204" pitchFamily="34" charset="77"/>
                <a:cs typeface="Times New Roman"/>
              </a:rPr>
              <a:t> </a:t>
            </a:r>
            <a:r>
              <a:rPr spc="-16" dirty="0">
                <a:latin typeface="Eurostile" panose="020B0504020202050204" pitchFamily="34" charset="77"/>
                <a:cs typeface="Nirmala UI Semilight"/>
              </a:rPr>
              <a:t>Vector</a:t>
            </a:r>
            <a:endParaRPr dirty="0">
              <a:latin typeface="Eurostile" panose="020B0504020202050204" pitchFamily="34" charset="77"/>
              <a:cs typeface="Nirmala UI Semiligh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48031" y="1600203"/>
            <a:ext cx="1652567" cy="222765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1269" spc="16" dirty="0">
                <a:latin typeface="Nirmala UI Semilight"/>
                <a:cs typeface="Nirmala UI Semilight"/>
              </a:rPr>
              <a:t>Homogeneous</a:t>
            </a:r>
            <a:r>
              <a:rPr sz="1269" spc="206" dirty="0">
                <a:latin typeface="Times New Roman"/>
                <a:cs typeface="Times New Roman"/>
              </a:rPr>
              <a:t> </a:t>
            </a:r>
            <a:r>
              <a:rPr sz="1269" spc="-16" dirty="0">
                <a:latin typeface="Nirmala UI Semilight"/>
                <a:cs typeface="Nirmala UI Semilight"/>
              </a:rPr>
              <a:t>Vector</a:t>
            </a:r>
            <a:endParaRPr sz="1269">
              <a:latin typeface="Nirmala UI Semilight"/>
              <a:cs typeface="Nirmala UI Semiligh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708435" y="2242554"/>
            <a:ext cx="437059" cy="1168176"/>
            <a:chOff x="1707819" y="874305"/>
            <a:chExt cx="275590" cy="736600"/>
          </a:xfrm>
        </p:grpSpPr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6089" y="1539557"/>
              <a:ext cx="70777" cy="7075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7819" y="874305"/>
              <a:ext cx="73926" cy="7550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824761" y="874585"/>
              <a:ext cx="158750" cy="74295"/>
            </a:xfrm>
            <a:custGeom>
              <a:avLst/>
              <a:gdLst/>
              <a:ahLst/>
              <a:cxnLst/>
              <a:rect l="l" t="t" r="r" b="b"/>
              <a:pathLst>
                <a:path w="158750" h="74294">
                  <a:moveTo>
                    <a:pt x="74282" y="54851"/>
                  </a:moveTo>
                  <a:lnTo>
                    <a:pt x="0" y="54851"/>
                  </a:lnTo>
                  <a:lnTo>
                    <a:pt x="0" y="59232"/>
                  </a:lnTo>
                  <a:lnTo>
                    <a:pt x="72263" y="59232"/>
                  </a:lnTo>
                  <a:lnTo>
                    <a:pt x="72440" y="59055"/>
                  </a:lnTo>
                  <a:lnTo>
                    <a:pt x="72707" y="59055"/>
                  </a:lnTo>
                  <a:lnTo>
                    <a:pt x="72961" y="58991"/>
                  </a:lnTo>
                  <a:lnTo>
                    <a:pt x="73139" y="58902"/>
                  </a:lnTo>
                  <a:lnTo>
                    <a:pt x="73406" y="58724"/>
                  </a:lnTo>
                  <a:lnTo>
                    <a:pt x="73660" y="58547"/>
                  </a:lnTo>
                  <a:lnTo>
                    <a:pt x="73837" y="58458"/>
                  </a:lnTo>
                  <a:lnTo>
                    <a:pt x="73926" y="58191"/>
                  </a:lnTo>
                  <a:lnTo>
                    <a:pt x="74015" y="57937"/>
                  </a:lnTo>
                  <a:lnTo>
                    <a:pt x="74193" y="57848"/>
                  </a:lnTo>
                  <a:lnTo>
                    <a:pt x="74282" y="57670"/>
                  </a:lnTo>
                  <a:lnTo>
                    <a:pt x="74282" y="54851"/>
                  </a:lnTo>
                  <a:close/>
                </a:path>
                <a:path w="158750" h="74294">
                  <a:moveTo>
                    <a:pt x="74282" y="33261"/>
                  </a:moveTo>
                  <a:lnTo>
                    <a:pt x="0" y="33261"/>
                  </a:lnTo>
                  <a:lnTo>
                    <a:pt x="0" y="37731"/>
                  </a:lnTo>
                  <a:lnTo>
                    <a:pt x="71475" y="37731"/>
                  </a:lnTo>
                  <a:lnTo>
                    <a:pt x="71564" y="37553"/>
                  </a:lnTo>
                  <a:lnTo>
                    <a:pt x="72351" y="37553"/>
                  </a:lnTo>
                  <a:lnTo>
                    <a:pt x="72618" y="37477"/>
                  </a:lnTo>
                  <a:lnTo>
                    <a:pt x="72783" y="37477"/>
                  </a:lnTo>
                  <a:lnTo>
                    <a:pt x="73050" y="37388"/>
                  </a:lnTo>
                  <a:lnTo>
                    <a:pt x="73228" y="37211"/>
                  </a:lnTo>
                  <a:lnTo>
                    <a:pt x="73406" y="37211"/>
                  </a:lnTo>
                  <a:lnTo>
                    <a:pt x="74015" y="36588"/>
                  </a:lnTo>
                  <a:lnTo>
                    <a:pt x="74015" y="36334"/>
                  </a:lnTo>
                  <a:lnTo>
                    <a:pt x="74193" y="36334"/>
                  </a:lnTo>
                  <a:lnTo>
                    <a:pt x="74282" y="33261"/>
                  </a:lnTo>
                  <a:close/>
                </a:path>
                <a:path w="158750" h="74294">
                  <a:moveTo>
                    <a:pt x="158394" y="70662"/>
                  </a:moveTo>
                  <a:lnTo>
                    <a:pt x="144703" y="70662"/>
                  </a:lnTo>
                  <a:lnTo>
                    <a:pt x="144437" y="69418"/>
                  </a:lnTo>
                  <a:lnTo>
                    <a:pt x="144437" y="7708"/>
                  </a:lnTo>
                  <a:lnTo>
                    <a:pt x="144437" y="1206"/>
                  </a:lnTo>
                  <a:lnTo>
                    <a:pt x="144259" y="1028"/>
                  </a:lnTo>
                  <a:lnTo>
                    <a:pt x="144170" y="508"/>
                  </a:lnTo>
                  <a:lnTo>
                    <a:pt x="144081" y="241"/>
                  </a:lnTo>
                  <a:lnTo>
                    <a:pt x="143916" y="241"/>
                  </a:lnTo>
                  <a:lnTo>
                    <a:pt x="143738" y="152"/>
                  </a:lnTo>
                  <a:lnTo>
                    <a:pt x="143281" y="63"/>
                  </a:lnTo>
                  <a:lnTo>
                    <a:pt x="141808" y="0"/>
                  </a:lnTo>
                  <a:lnTo>
                    <a:pt x="134861" y="7099"/>
                  </a:lnTo>
                  <a:lnTo>
                    <a:pt x="121513" y="7099"/>
                  </a:lnTo>
                  <a:lnTo>
                    <a:pt x="121513" y="10426"/>
                  </a:lnTo>
                  <a:lnTo>
                    <a:pt x="130289" y="10426"/>
                  </a:lnTo>
                  <a:lnTo>
                    <a:pt x="136093" y="7708"/>
                  </a:lnTo>
                  <a:lnTo>
                    <a:pt x="136042" y="69418"/>
                  </a:lnTo>
                  <a:lnTo>
                    <a:pt x="135737" y="70662"/>
                  </a:lnTo>
                  <a:lnTo>
                    <a:pt x="122224" y="70662"/>
                  </a:lnTo>
                  <a:lnTo>
                    <a:pt x="122224" y="74079"/>
                  </a:lnTo>
                  <a:lnTo>
                    <a:pt x="126161" y="73647"/>
                  </a:lnTo>
                  <a:lnTo>
                    <a:pt x="154432" y="73647"/>
                  </a:lnTo>
                  <a:lnTo>
                    <a:pt x="158394" y="74079"/>
                  </a:lnTo>
                  <a:lnTo>
                    <a:pt x="158394" y="73647"/>
                  </a:lnTo>
                  <a:lnTo>
                    <a:pt x="158394" y="70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55"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xfrm>
            <a:off x="5521859" y="3015064"/>
            <a:ext cx="168910" cy="10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00" b="0" i="0">
                <a:solidFill>
                  <a:schemeClr val="tx1"/>
                </a:solidFill>
                <a:latin typeface="Nirmala UI"/>
                <a:cs typeface="Nirmala UI"/>
              </a:defRPr>
            </a:lvl1pPr>
          </a:lstStyle>
          <a:p>
            <a:pPr marL="75565">
              <a:lnSpc>
                <a:spcPts val="695"/>
              </a:lnSpc>
            </a:pPr>
            <a:fld id="{81D60167-4931-47E6-BA6A-407CBD079E47}" type="slidenum">
              <a:rPr lang="en-RW" spc="-50" smtClean="0"/>
              <a:pPr marL="75565">
                <a:lnSpc>
                  <a:spcPts val="695"/>
                </a:lnSpc>
              </a:pPr>
              <a:t>27</a:t>
            </a:fld>
            <a:endParaRPr spc="-40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93444C56-57BC-F45B-A051-0E6C296D7128}"/>
              </a:ext>
            </a:extLst>
          </p:cNvPr>
          <p:cNvSpPr txBox="1">
            <a:spLocks/>
          </p:cNvSpPr>
          <p:nvPr/>
        </p:nvSpPr>
        <p:spPr>
          <a:xfrm>
            <a:off x="457200" y="-76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2060"/>
                </a:solidFill>
                <a:latin typeface="Eurostile" panose="020B0504020202050204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2D Points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CC3A75-3187-3FD5-BB47-12895422363F}"/>
                  </a:ext>
                </a:extLst>
              </p:cNvPr>
              <p:cNvSpPr txBox="1"/>
              <p:nvPr/>
            </p:nvSpPr>
            <p:spPr>
              <a:xfrm>
                <a:off x="7266182" y="1968350"/>
                <a:ext cx="1218819" cy="829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R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R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W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CC3A75-3187-3FD5-BB47-128954223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182" y="1968350"/>
                <a:ext cx="1218819" cy="8292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63CCC7-0D8E-212D-0E61-53C21E0EF96A}"/>
                  </a:ext>
                </a:extLst>
              </p:cNvPr>
              <p:cNvSpPr txBox="1"/>
              <p:nvPr/>
            </p:nvSpPr>
            <p:spPr>
              <a:xfrm>
                <a:off x="2739284" y="3161935"/>
                <a:ext cx="1652923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R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R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RW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63CCC7-0D8E-212D-0E61-53C21E0EF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284" y="3161935"/>
                <a:ext cx="1652923" cy="784830"/>
              </a:xfrm>
              <a:prstGeom prst="rect">
                <a:avLst/>
              </a:prstGeom>
              <a:blipFill>
                <a:blip r:embed="rId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98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1829-86F5-41CD-83CD-6997FD2B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Perspective Projection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45803-0F40-8506-8885-3C8DAFECB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 perspective projection, we have: 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RW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⇔</m:t>
                    </m:r>
                    <m:sSub>
                      <m:sSub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˜"/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RW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RW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RW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R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R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R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R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RW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RW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Note that this projection is linear when using homogeneous coordinates.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After the projection it is not possible to recover the distance of the 3D point from the image.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Calibration matrix</a:t>
                </a:r>
                <a:endParaRPr lang="en-RW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45803-0F40-8506-8885-3C8DAFECB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401" r="-463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26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3584-8774-712D-51CF-E2ECCC95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Perspective Projection</a:t>
            </a:r>
            <a:endParaRPr lang="en-R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17E61E-2341-B404-60AA-721EAACCB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9977"/>
            <a:ext cx="8944086" cy="46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0A5CC-CB98-9A47-DF78-E597CF7EF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383E-FF9D-15BB-59B9-1E4846C1A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647EF-3A97-00F5-140A-3F6DC5273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computer vision, image formation is a chain of transformations: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/>
                      <m:t> </m:t>
                    </m:r>
                    <m:r>
                      <m:rPr>
                        <m:nor/>
                      </m:rPr>
                      <a:rPr lang="en-US"/>
                      <m:t>World</m:t>
                    </m:r>
                    <m:r>
                      <m:rPr>
                        <m:nor/>
                      </m:rPr>
                      <a:rPr lang="en-US"/>
                      <m:t> → </m:t>
                    </m:r>
                    <m:r>
                      <m:rPr>
                        <m:nor/>
                      </m:rPr>
                      <a:rPr lang="en-US"/>
                      <m:t>Camera</m:t>
                    </m:r>
                    <m:r>
                      <m:rPr>
                        <m:nor/>
                      </m:rPr>
                      <a:rPr lang="en-US" i="1"/>
                      <m:t>  </m:t>
                    </m:r>
                    <m:r>
                      <m:rPr>
                        <m:nor/>
                      </m:rPr>
                      <a:rPr lang="en-US"/>
                      <m:t>→ </m:t>
                    </m:r>
                    <m:r>
                      <m:rPr>
                        <m:nor/>
                      </m:rPr>
                      <a:rPr lang="en-US"/>
                      <m:t>Image</m:t>
                    </m:r>
                    <m:r>
                      <m:rPr>
                        <m:nor/>
                      </m:rPr>
                      <a:rPr lang="en-US" i="1"/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each step is linear: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then the whole pipeline collapses into: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647EF-3A97-00F5-140A-3F6DC5273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898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0C15F-FF8F-6A3F-2FF0-3BC699EF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Perspective Projection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C098-66DB-FC7A-7A8C-C26B3A4FE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3474"/>
                <a:ext cx="8229600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complete perspective projection model is given by:</a:t>
                </a:r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⇔</m:t>
                      </m:r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˜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RW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𝒔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RW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RW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RW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left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3×3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submatrix of the projection matrix is called calibration matrix </a:t>
                </a: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𝐊</m:t>
                    </m:r>
                  </m:oMath>
                </a14:m>
                <a:endPara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parameters of </a:t>
                </a: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𝐊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called camera </a:t>
                </a:r>
                <a:r>
                  <a:rPr lang="en-US" sz="18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intrinsics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(as opposed to extrinsic pose)</a:t>
                </a:r>
                <a:b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independent, allowing for different pixel aspect ratios</a:t>
                </a:r>
                <a:b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skew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arises due to the sensor not mounted perpendicular to the optical axis</a:t>
                </a:r>
                <a:b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 practice, we often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but model </a:t>
                </a: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𝐜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RW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RW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RW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RW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RW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C098-66DB-FC7A-7A8C-C26B3A4FE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3474"/>
                <a:ext cx="8229600" cy="4525963"/>
              </a:xfrm>
              <a:blipFill>
                <a:blip r:embed="rId2"/>
                <a:stretch>
                  <a:fillRect l="-463" t="-560" b="-10924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907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430B-020F-9DA2-78BC-6EF140CD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Chaining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E3CD6-0074-96D8-EF70-9A5A9E9662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𝐊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be the calibration matrix (</a:t>
                </a:r>
                <a:r>
                  <a:rPr lang="en-US" sz="18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intrinsics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and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𝐑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𝐭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the camera pose (</a:t>
                </a:r>
                <a:r>
                  <a:rPr lang="en-US" sz="1800" dirty="0" err="1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extrinsics</a:t>
                </a: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18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 chain both transformations to project a point in world coordinates to the image:</a:t>
                </a:r>
                <a:endParaRPr lang="en-RW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˜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𝐊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𝐊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𝐑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𝐭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RW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𝐊</m:t>
                      </m:r>
                      <m:d>
                        <m:dPr>
                          <m:begChr m:val="["/>
                          <m:endChr m:val="]"/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𝐑</m:t>
                                </m:r>
                              </m:e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𝐭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𝐏</m:t>
                      </m:r>
                      <m:sSub>
                        <m:sSub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RW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5E3CD6-0074-96D8-EF70-9A5A9E966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840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22423BD-437C-1EC2-478F-9AE874D22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84" y="3783452"/>
            <a:ext cx="5702969" cy="26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1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CD2FAE-CD65-D255-96F2-CF089513004B}"/>
              </a:ext>
            </a:extLst>
          </p:cNvPr>
          <p:cNvSpPr/>
          <p:nvPr/>
        </p:nvSpPr>
        <p:spPr>
          <a:xfrm>
            <a:off x="4259177" y="3242508"/>
            <a:ext cx="613611" cy="8181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>
              <a:rot lat="1499984" lon="18899970" rev="58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F214E-60C6-080F-7EB4-954301DA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Perspective Projection</a:t>
            </a:r>
            <a:endParaRPr lang="en-RW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E0AF6A-1926-4C53-B939-D762FD90BCC0}"/>
              </a:ext>
            </a:extLst>
          </p:cNvPr>
          <p:cNvCxnSpPr>
            <a:cxnSpLocks/>
          </p:cNvCxnSpPr>
          <p:nvPr/>
        </p:nvCxnSpPr>
        <p:spPr>
          <a:xfrm flipV="1">
            <a:off x="1299409" y="3629520"/>
            <a:ext cx="6581274" cy="48128"/>
          </a:xfrm>
          <a:prstGeom prst="line">
            <a:avLst/>
          </a:prstGeom>
          <a:ln w="952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B0D945-3340-2A80-0B32-22FC112D7558}"/>
              </a:ext>
            </a:extLst>
          </p:cNvPr>
          <p:cNvCxnSpPr/>
          <p:nvPr/>
        </p:nvCxnSpPr>
        <p:spPr>
          <a:xfrm flipV="1">
            <a:off x="4572000" y="2935705"/>
            <a:ext cx="0" cy="73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660DD-0631-3259-9111-0C1AF3FA7DEF}"/>
              </a:ext>
            </a:extLst>
          </p:cNvPr>
          <p:cNvCxnSpPr/>
          <p:nvPr/>
        </p:nvCxnSpPr>
        <p:spPr>
          <a:xfrm flipH="1">
            <a:off x="4211053" y="3669632"/>
            <a:ext cx="360947" cy="553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BE817-343C-F5FC-2841-AF8F4FAB0644}"/>
              </a:ext>
            </a:extLst>
          </p:cNvPr>
          <p:cNvSpPr/>
          <p:nvPr/>
        </p:nvSpPr>
        <p:spPr>
          <a:xfrm>
            <a:off x="1676369" y="2526633"/>
            <a:ext cx="1455745" cy="1852862"/>
          </a:xfrm>
          <a:prstGeom prst="rect">
            <a:avLst/>
          </a:prstGeom>
          <a:solidFill>
            <a:schemeClr val="bg1">
              <a:lumMod val="75000"/>
              <a:alpha val="41409"/>
            </a:schemeClr>
          </a:solidFill>
          <a:ln>
            <a:noFill/>
          </a:ln>
          <a:scene3d>
            <a:camera prst="orthographicFront">
              <a:rot lat="1499984" lon="18899970" rev="58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74F1BD-35EA-C685-CE41-B11FA717803C}"/>
              </a:ext>
            </a:extLst>
          </p:cNvPr>
          <p:cNvSpPr/>
          <p:nvPr/>
        </p:nvSpPr>
        <p:spPr>
          <a:xfrm>
            <a:off x="2323662" y="3621509"/>
            <a:ext cx="96254" cy="96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pic>
        <p:nvPicPr>
          <p:cNvPr id="15" name="Graphic 14" descr="Airplane outline">
            <a:extLst>
              <a:ext uri="{FF2B5EF4-FFF2-40B4-BE49-F238E27FC236}">
                <a16:creationId xmlns:a16="http://schemas.microsoft.com/office/drawing/2014/main" id="{21556185-3976-34B7-92A5-3972D8CF7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922998" y="3176332"/>
            <a:ext cx="914400" cy="914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E14342-1726-AFE8-EBEF-09956A4B050C}"/>
              </a:ext>
            </a:extLst>
          </p:cNvPr>
          <p:cNvCxnSpPr>
            <a:cxnSpLocks/>
          </p:cNvCxnSpPr>
          <p:nvPr/>
        </p:nvCxnSpPr>
        <p:spPr>
          <a:xfrm flipH="1">
            <a:off x="3922295" y="3665616"/>
            <a:ext cx="645705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489F6CA-611E-055B-7F99-E8432C093C0A}"/>
              </a:ext>
            </a:extLst>
          </p:cNvPr>
          <p:cNvSpPr/>
          <p:nvPr/>
        </p:nvSpPr>
        <p:spPr>
          <a:xfrm>
            <a:off x="4519873" y="3617493"/>
            <a:ext cx="96254" cy="96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pic>
        <p:nvPicPr>
          <p:cNvPr id="21" name="Graphic 20" descr="Airplane outline">
            <a:extLst>
              <a:ext uri="{FF2B5EF4-FFF2-40B4-BE49-F238E27FC236}">
                <a16:creationId xmlns:a16="http://schemas.microsoft.com/office/drawing/2014/main" id="{60799420-4889-31F9-76E2-E8815B960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9863" y="3292641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A32BF80-7542-52E9-C665-357DF09BB1D6}"/>
              </a:ext>
            </a:extLst>
          </p:cNvPr>
          <p:cNvSpPr/>
          <p:nvPr/>
        </p:nvSpPr>
        <p:spPr>
          <a:xfrm>
            <a:off x="6448927" y="3356819"/>
            <a:ext cx="45719" cy="48126"/>
          </a:xfrm>
          <a:prstGeom prst="ellipse">
            <a:avLst/>
          </a:prstGeom>
          <a:solidFill>
            <a:srgbClr val="FF0000"/>
          </a:solidFill>
          <a:ln>
            <a:solidFill>
              <a:srgbClr val="FF4B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85145B-4ECB-0159-0E99-93F38899A545}"/>
              </a:ext>
            </a:extLst>
          </p:cNvPr>
          <p:cNvSpPr/>
          <p:nvPr/>
        </p:nvSpPr>
        <p:spPr>
          <a:xfrm>
            <a:off x="2354170" y="3990483"/>
            <a:ext cx="45719" cy="48126"/>
          </a:xfrm>
          <a:prstGeom prst="ellipse">
            <a:avLst/>
          </a:prstGeom>
          <a:solidFill>
            <a:srgbClr val="FF0000"/>
          </a:solidFill>
          <a:ln>
            <a:solidFill>
              <a:srgbClr val="FF4B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118A97-60AF-F614-7162-153E34F6122B}"/>
              </a:ext>
            </a:extLst>
          </p:cNvPr>
          <p:cNvCxnSpPr>
            <a:cxnSpLocks/>
          </p:cNvCxnSpPr>
          <p:nvPr/>
        </p:nvCxnSpPr>
        <p:spPr>
          <a:xfrm flipH="1">
            <a:off x="2401982" y="3387958"/>
            <a:ext cx="4043701" cy="61200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08F10B-B92A-C2B9-A02A-42C1055EF329}"/>
              </a:ext>
            </a:extLst>
          </p:cNvPr>
          <p:cNvSpPr txBox="1"/>
          <p:nvPr/>
        </p:nvSpPr>
        <p:spPr>
          <a:xfrm>
            <a:off x="243529" y="1392479"/>
            <a:ext cx="4429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Image Magnification:</a:t>
            </a:r>
          </a:p>
          <a:p>
            <a:endParaRPr lang="en-RW" dirty="0">
              <a:latin typeface="Eurostile" panose="020B050402020205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>
                <a:latin typeface="Eurostile" panose="020B0504020202050204" pitchFamily="34" charset="77"/>
              </a:rPr>
              <a:t>Image size inversely proportional to depth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D7ECF2-2447-649F-213F-C52BD3A861B5}"/>
              </a:ext>
            </a:extLst>
          </p:cNvPr>
          <p:cNvGrpSpPr/>
          <p:nvPr/>
        </p:nvGrpSpPr>
        <p:grpSpPr>
          <a:xfrm>
            <a:off x="2372746" y="2651775"/>
            <a:ext cx="2193236" cy="297184"/>
            <a:chOff x="2372746" y="2651775"/>
            <a:chExt cx="2193236" cy="29718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85FB82A-FC4F-35ED-204B-B0978DA3D45B}"/>
                </a:ext>
              </a:extLst>
            </p:cNvPr>
            <p:cNvCxnSpPr>
              <a:cxnSpLocks/>
            </p:cNvCxnSpPr>
            <p:nvPr/>
          </p:nvCxnSpPr>
          <p:spPr>
            <a:xfrm>
              <a:off x="2390099" y="2895949"/>
              <a:ext cx="21701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AE37A3-AFB9-3872-69E8-7D6247468FA6}"/>
                </a:ext>
              </a:extLst>
            </p:cNvPr>
            <p:cNvCxnSpPr/>
            <p:nvPr/>
          </p:nvCxnSpPr>
          <p:spPr>
            <a:xfrm>
              <a:off x="4565982" y="2832652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732D16F-99B5-6299-1726-00C3E4F754AD}"/>
                </a:ext>
              </a:extLst>
            </p:cNvPr>
            <p:cNvCxnSpPr/>
            <p:nvPr/>
          </p:nvCxnSpPr>
          <p:spPr>
            <a:xfrm>
              <a:off x="2372746" y="2845906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8D5650-29C7-513E-9DF2-4C85FDE1C7FD}"/>
                </a:ext>
              </a:extLst>
            </p:cNvPr>
            <p:cNvSpPr txBox="1"/>
            <p:nvPr/>
          </p:nvSpPr>
          <p:spPr>
            <a:xfrm>
              <a:off x="2618950" y="2651775"/>
              <a:ext cx="1592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Eurostile" panose="020B0504020202050204" pitchFamily="34" charset="77"/>
                </a:rPr>
                <a:t>f</a:t>
              </a:r>
              <a:r>
                <a:rPr lang="en-RW" sz="1200" dirty="0">
                  <a:latin typeface="Eurostile" panose="020B0504020202050204" pitchFamily="34" charset="77"/>
                </a:rPr>
                <a:t>: Effective focal length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E83D7A-D388-4807-75A9-3A90EAAA8F93}"/>
              </a:ext>
            </a:extLst>
          </p:cNvPr>
          <p:cNvCxnSpPr>
            <a:cxnSpLocks/>
          </p:cNvCxnSpPr>
          <p:nvPr/>
        </p:nvCxnSpPr>
        <p:spPr>
          <a:xfrm>
            <a:off x="4587520" y="3140123"/>
            <a:ext cx="1907126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870F-E17E-F232-E313-7C9C3014B426}"/>
              </a:ext>
            </a:extLst>
          </p:cNvPr>
          <p:cNvCxnSpPr/>
          <p:nvPr/>
        </p:nvCxnSpPr>
        <p:spPr>
          <a:xfrm>
            <a:off x="6485107" y="3076826"/>
            <a:ext cx="0" cy="103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131FFD-BB20-B0CA-38F2-E0EEDB77136F}"/>
              </a:ext>
            </a:extLst>
          </p:cNvPr>
          <p:cNvCxnSpPr/>
          <p:nvPr/>
        </p:nvCxnSpPr>
        <p:spPr>
          <a:xfrm>
            <a:off x="4570167" y="3090080"/>
            <a:ext cx="0" cy="103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620EF49-61A3-30E1-1DA9-926732614E1A}"/>
              </a:ext>
            </a:extLst>
          </p:cNvPr>
          <p:cNvSpPr txBox="1"/>
          <p:nvPr/>
        </p:nvSpPr>
        <p:spPr>
          <a:xfrm>
            <a:off x="5397737" y="2916134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Eurostile" panose="020B0504020202050204" pitchFamily="34" charset="77"/>
              </a:rPr>
              <a:t>z</a:t>
            </a:r>
            <a:endParaRPr lang="en-RW" sz="1200" dirty="0">
              <a:latin typeface="Eurostile" panose="020B050402020205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DE758-723B-4C9C-AAB2-00A697242E6A}"/>
                  </a:ext>
                </a:extLst>
              </p:cNvPr>
              <p:cNvSpPr txBox="1"/>
              <p:nvPr/>
            </p:nvSpPr>
            <p:spPr>
              <a:xfrm>
                <a:off x="4289189" y="3761692"/>
                <a:ext cx="372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RW" i="1" dirty="0">
                  <a:latin typeface="Eurostile" panose="020B0504020202050204" pitchFamily="34" charset="7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DE758-723B-4C9C-AAB2-00A697242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189" y="3761692"/>
                <a:ext cx="3727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C2C2D-42E8-10BC-503B-58ABC57A2F29}"/>
                  </a:ext>
                </a:extLst>
              </p:cNvPr>
              <p:cNvSpPr txBox="1"/>
              <p:nvPr/>
            </p:nvSpPr>
            <p:spPr>
              <a:xfrm>
                <a:off x="4463022" y="3100334"/>
                <a:ext cx="376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RW" i="1" dirty="0">
                  <a:latin typeface="Eurostile" panose="020B0504020202050204" pitchFamily="34" charset="7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C2C2D-42E8-10BC-503B-58ABC57A2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022" y="3100334"/>
                <a:ext cx="3761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F24974-2717-8334-740B-7A2093AB98E0}"/>
                  </a:ext>
                </a:extLst>
              </p:cNvPr>
              <p:cNvSpPr txBox="1"/>
              <p:nvPr/>
            </p:nvSpPr>
            <p:spPr>
              <a:xfrm>
                <a:off x="4046718" y="3410153"/>
                <a:ext cx="3143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RW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F24974-2717-8334-740B-7A2093AB9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18" y="3410153"/>
                <a:ext cx="31438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EACD4-9659-25C9-8DD7-4884B1736B6A}"/>
                  </a:ext>
                </a:extLst>
              </p:cNvPr>
              <p:cNvSpPr txBox="1"/>
              <p:nvPr/>
            </p:nvSpPr>
            <p:spPr>
              <a:xfrm>
                <a:off x="2696995" y="1204564"/>
                <a:ext cx="870238" cy="617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W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RW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RW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2EACD4-9659-25C9-8DD7-4884B1736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995" y="1204564"/>
                <a:ext cx="870238" cy="6170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478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CD2FAE-CD65-D255-96F2-CF089513004B}"/>
              </a:ext>
            </a:extLst>
          </p:cNvPr>
          <p:cNvSpPr/>
          <p:nvPr/>
        </p:nvSpPr>
        <p:spPr>
          <a:xfrm>
            <a:off x="4259177" y="3242508"/>
            <a:ext cx="613611" cy="8181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>
              <a:rot lat="1499984" lon="18899970" rev="58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F214E-60C6-080F-7EB4-954301DA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Perspective Projection</a:t>
            </a:r>
            <a:endParaRPr lang="en-RW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E0AF6A-1926-4C53-B939-D762FD90BCC0}"/>
              </a:ext>
            </a:extLst>
          </p:cNvPr>
          <p:cNvCxnSpPr>
            <a:cxnSpLocks/>
          </p:cNvCxnSpPr>
          <p:nvPr/>
        </p:nvCxnSpPr>
        <p:spPr>
          <a:xfrm flipV="1">
            <a:off x="1299409" y="3629520"/>
            <a:ext cx="6581274" cy="48128"/>
          </a:xfrm>
          <a:prstGeom prst="line">
            <a:avLst/>
          </a:prstGeom>
          <a:ln w="9525"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B0D945-3340-2A80-0B32-22FC112D7558}"/>
              </a:ext>
            </a:extLst>
          </p:cNvPr>
          <p:cNvCxnSpPr/>
          <p:nvPr/>
        </p:nvCxnSpPr>
        <p:spPr>
          <a:xfrm flipV="1">
            <a:off x="4572000" y="2935705"/>
            <a:ext cx="0" cy="733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660DD-0631-3259-9111-0C1AF3FA7DEF}"/>
              </a:ext>
            </a:extLst>
          </p:cNvPr>
          <p:cNvCxnSpPr/>
          <p:nvPr/>
        </p:nvCxnSpPr>
        <p:spPr>
          <a:xfrm flipH="1">
            <a:off x="4211053" y="3669632"/>
            <a:ext cx="360947" cy="553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BE817-343C-F5FC-2841-AF8F4FAB0644}"/>
              </a:ext>
            </a:extLst>
          </p:cNvPr>
          <p:cNvSpPr/>
          <p:nvPr/>
        </p:nvSpPr>
        <p:spPr>
          <a:xfrm>
            <a:off x="647732" y="1486070"/>
            <a:ext cx="3212747" cy="4383156"/>
          </a:xfrm>
          <a:prstGeom prst="rect">
            <a:avLst/>
          </a:prstGeom>
          <a:solidFill>
            <a:schemeClr val="bg1">
              <a:lumMod val="75000"/>
              <a:alpha val="41409"/>
            </a:schemeClr>
          </a:solidFill>
          <a:ln>
            <a:noFill/>
          </a:ln>
          <a:scene3d>
            <a:camera prst="orthographicFront">
              <a:rot lat="1499984" lon="18899970" rev="58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74F1BD-35EA-C685-CE41-B11FA717803C}"/>
              </a:ext>
            </a:extLst>
          </p:cNvPr>
          <p:cNvSpPr/>
          <p:nvPr/>
        </p:nvSpPr>
        <p:spPr>
          <a:xfrm>
            <a:off x="2323662" y="3621509"/>
            <a:ext cx="96254" cy="96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E14342-1726-AFE8-EBEF-09956A4B050C}"/>
              </a:ext>
            </a:extLst>
          </p:cNvPr>
          <p:cNvCxnSpPr>
            <a:cxnSpLocks/>
          </p:cNvCxnSpPr>
          <p:nvPr/>
        </p:nvCxnSpPr>
        <p:spPr>
          <a:xfrm flipH="1">
            <a:off x="3922295" y="3665616"/>
            <a:ext cx="645705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489F6CA-611E-055B-7F99-E8432C093C0A}"/>
              </a:ext>
            </a:extLst>
          </p:cNvPr>
          <p:cNvSpPr/>
          <p:nvPr/>
        </p:nvSpPr>
        <p:spPr>
          <a:xfrm>
            <a:off x="4519873" y="3617493"/>
            <a:ext cx="96254" cy="96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8F10B-B92A-C2B9-A02A-42C1055EF329}"/>
              </a:ext>
            </a:extLst>
          </p:cNvPr>
          <p:cNvSpPr txBox="1"/>
          <p:nvPr/>
        </p:nvSpPr>
        <p:spPr>
          <a:xfrm>
            <a:off x="243529" y="1392479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Vanishing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DE758-723B-4C9C-AAB2-00A697242E6A}"/>
                  </a:ext>
                </a:extLst>
              </p:cNvPr>
              <p:cNvSpPr txBox="1"/>
              <p:nvPr/>
            </p:nvSpPr>
            <p:spPr>
              <a:xfrm>
                <a:off x="4289189" y="3761692"/>
                <a:ext cx="372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RW" i="1" dirty="0">
                  <a:latin typeface="Eurostile" panose="020B0504020202050204" pitchFamily="34" charset="7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7DE758-723B-4C9C-AAB2-00A697242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189" y="3761692"/>
                <a:ext cx="37279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C2C2D-42E8-10BC-503B-58ABC57A2F29}"/>
                  </a:ext>
                </a:extLst>
              </p:cNvPr>
              <p:cNvSpPr txBox="1"/>
              <p:nvPr/>
            </p:nvSpPr>
            <p:spPr>
              <a:xfrm>
                <a:off x="4463022" y="3100334"/>
                <a:ext cx="376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RW" i="1" dirty="0">
                  <a:latin typeface="Eurostile" panose="020B0504020202050204" pitchFamily="34" charset="7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5C2C2D-42E8-10BC-503B-58ABC57A2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022" y="3100334"/>
                <a:ext cx="37619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F24974-2717-8334-740B-7A2093AB98E0}"/>
                  </a:ext>
                </a:extLst>
              </p:cNvPr>
              <p:cNvSpPr txBox="1"/>
              <p:nvPr/>
            </p:nvSpPr>
            <p:spPr>
              <a:xfrm>
                <a:off x="4046718" y="3410153"/>
                <a:ext cx="3143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RW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F24974-2717-8334-740B-7A2093AB9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718" y="3410153"/>
                <a:ext cx="31438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AD7AF526-CA05-436F-C649-3997E0EE521F}"/>
              </a:ext>
            </a:extLst>
          </p:cNvPr>
          <p:cNvGrpSpPr/>
          <p:nvPr/>
        </p:nvGrpSpPr>
        <p:grpSpPr>
          <a:xfrm>
            <a:off x="5123025" y="3004642"/>
            <a:ext cx="2847296" cy="1537270"/>
            <a:chOff x="5488162" y="2685814"/>
            <a:chExt cx="2357123" cy="122454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0A9BBC-62F6-BB35-C9EB-6EEF22043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8162" y="2685814"/>
              <a:ext cx="2075516" cy="843544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162C40-2A1D-8971-0679-BAE63F78D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9769" y="3066812"/>
              <a:ext cx="2075516" cy="843544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C21EE02-4894-A278-11D2-B76ED060DFD7}"/>
                </a:ext>
              </a:extLst>
            </p:cNvPr>
            <p:cNvCxnSpPr>
              <a:cxnSpLocks/>
            </p:cNvCxnSpPr>
            <p:nvPr/>
          </p:nvCxnSpPr>
          <p:spPr>
            <a:xfrm>
              <a:off x="5646939" y="346966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20AB61-16D9-3DC3-5519-9266BF239EB4}"/>
                </a:ext>
              </a:extLst>
            </p:cNvPr>
            <p:cNvCxnSpPr>
              <a:cxnSpLocks/>
            </p:cNvCxnSpPr>
            <p:nvPr/>
          </p:nvCxnSpPr>
          <p:spPr>
            <a:xfrm>
              <a:off x="5799339" y="3403408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8A0701E-6787-B72A-5846-49D4B4BE0BF2}"/>
                </a:ext>
              </a:extLst>
            </p:cNvPr>
            <p:cNvCxnSpPr>
              <a:cxnSpLocks/>
            </p:cNvCxnSpPr>
            <p:nvPr/>
          </p:nvCxnSpPr>
          <p:spPr>
            <a:xfrm>
              <a:off x="5958363" y="3333834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837665F-149D-40A3-813D-626C9E810EF2}"/>
                </a:ext>
              </a:extLst>
            </p:cNvPr>
            <p:cNvCxnSpPr>
              <a:cxnSpLocks/>
            </p:cNvCxnSpPr>
            <p:nvPr/>
          </p:nvCxnSpPr>
          <p:spPr>
            <a:xfrm>
              <a:off x="6110763" y="326757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5D28FC-DA7C-E347-E5D9-29E19FF3CE37}"/>
                </a:ext>
              </a:extLst>
            </p:cNvPr>
            <p:cNvCxnSpPr>
              <a:cxnSpLocks/>
            </p:cNvCxnSpPr>
            <p:nvPr/>
          </p:nvCxnSpPr>
          <p:spPr>
            <a:xfrm>
              <a:off x="6256540" y="322450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81F79D-6718-5D78-B941-D2B12D289BBB}"/>
                </a:ext>
              </a:extLst>
            </p:cNvPr>
            <p:cNvCxnSpPr>
              <a:cxnSpLocks/>
            </p:cNvCxnSpPr>
            <p:nvPr/>
          </p:nvCxnSpPr>
          <p:spPr>
            <a:xfrm>
              <a:off x="6408940" y="3158248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C6945ED-6087-8126-3370-AA1D636E1CA7}"/>
                </a:ext>
              </a:extLst>
            </p:cNvPr>
            <p:cNvCxnSpPr>
              <a:cxnSpLocks/>
            </p:cNvCxnSpPr>
            <p:nvPr/>
          </p:nvCxnSpPr>
          <p:spPr>
            <a:xfrm>
              <a:off x="6567964" y="3088674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1AB8D84-4B6C-6979-6B2D-53202965413E}"/>
                </a:ext>
              </a:extLst>
            </p:cNvPr>
            <p:cNvCxnSpPr>
              <a:cxnSpLocks/>
            </p:cNvCxnSpPr>
            <p:nvPr/>
          </p:nvCxnSpPr>
          <p:spPr>
            <a:xfrm>
              <a:off x="6720364" y="302241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D541107-3C74-0610-3A84-A228881DE5E4}"/>
                </a:ext>
              </a:extLst>
            </p:cNvPr>
            <p:cNvCxnSpPr>
              <a:cxnSpLocks/>
            </p:cNvCxnSpPr>
            <p:nvPr/>
          </p:nvCxnSpPr>
          <p:spPr>
            <a:xfrm>
              <a:off x="6882705" y="297602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08ED35F-C29B-6C2A-4115-2580750F04C1}"/>
                </a:ext>
              </a:extLst>
            </p:cNvPr>
            <p:cNvCxnSpPr>
              <a:cxnSpLocks/>
            </p:cNvCxnSpPr>
            <p:nvPr/>
          </p:nvCxnSpPr>
          <p:spPr>
            <a:xfrm>
              <a:off x="7035105" y="2909768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7D2A9A-B761-65B8-354A-FFEE45F84422}"/>
                </a:ext>
              </a:extLst>
            </p:cNvPr>
            <p:cNvCxnSpPr>
              <a:cxnSpLocks/>
            </p:cNvCxnSpPr>
            <p:nvPr/>
          </p:nvCxnSpPr>
          <p:spPr>
            <a:xfrm>
              <a:off x="7194129" y="2840194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BC42223-D47E-BE2D-0279-1AD62D7D641C}"/>
                </a:ext>
              </a:extLst>
            </p:cNvPr>
            <p:cNvCxnSpPr>
              <a:cxnSpLocks/>
            </p:cNvCxnSpPr>
            <p:nvPr/>
          </p:nvCxnSpPr>
          <p:spPr>
            <a:xfrm>
              <a:off x="7346529" y="2773936"/>
              <a:ext cx="316539" cy="366838"/>
            </a:xfrm>
            <a:prstGeom prst="line">
              <a:avLst/>
            </a:prstGeom>
            <a:ln w="25400">
              <a:solidFill>
                <a:schemeClr val="accent2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0D2A76B-3D66-8645-D2EE-CADC881C37B3}"/>
              </a:ext>
            </a:extLst>
          </p:cNvPr>
          <p:cNvGrpSpPr/>
          <p:nvPr/>
        </p:nvGrpSpPr>
        <p:grpSpPr>
          <a:xfrm flipH="1">
            <a:off x="1756647" y="2722287"/>
            <a:ext cx="1292133" cy="2128009"/>
            <a:chOff x="1058815" y="2779972"/>
            <a:chExt cx="1291078" cy="2128009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3BCA0FD-3F6B-91C8-ADBC-D13B5FD017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815" y="3008731"/>
              <a:ext cx="1283515" cy="1899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675F6E-94FC-3C7E-DC9C-E18B3423973C}"/>
                </a:ext>
              </a:extLst>
            </p:cNvPr>
            <p:cNvCxnSpPr>
              <a:cxnSpLocks/>
            </p:cNvCxnSpPr>
            <p:nvPr/>
          </p:nvCxnSpPr>
          <p:spPr>
            <a:xfrm>
              <a:off x="1631244" y="2779972"/>
              <a:ext cx="718649" cy="2128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0D4915A-B7B1-145D-D202-FD7BB393E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773" y="2933304"/>
              <a:ext cx="527393" cy="1887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166E37F-061C-1AE5-B7BC-EC977CD8B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075" y="3161154"/>
              <a:ext cx="456767" cy="1794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CF69DC9-B35E-6F3F-99E0-5D3B02FBC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2860" y="3375058"/>
              <a:ext cx="418662" cy="1688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C092AA-2EDC-171C-AB86-6370CCA39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3203" y="3633476"/>
              <a:ext cx="394795" cy="1282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975B0F-0F67-173A-7A71-CDA7AB1B0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0525" y="3864214"/>
              <a:ext cx="295489" cy="1224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1275A50-F33E-835D-E55A-C54BE18E5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373" y="4057826"/>
              <a:ext cx="253999" cy="1009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4581067-0C25-2DE0-058F-4626A8AE4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8002" y="4252353"/>
              <a:ext cx="210694" cy="850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BF3EF8-973B-5CD1-7E24-F315F7E85815}"/>
              </a:ext>
            </a:extLst>
          </p:cNvPr>
          <p:cNvCxnSpPr>
            <a:cxnSpLocks/>
          </p:cNvCxnSpPr>
          <p:nvPr/>
        </p:nvCxnSpPr>
        <p:spPr>
          <a:xfrm flipV="1">
            <a:off x="1769974" y="2600198"/>
            <a:ext cx="5307484" cy="2250098"/>
          </a:xfrm>
          <a:prstGeom prst="line">
            <a:avLst/>
          </a:prstGeom>
          <a:ln w="25400">
            <a:solidFill>
              <a:schemeClr val="accent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A790A7EA-6119-CAB6-9A8E-60F5B314234D}"/>
              </a:ext>
            </a:extLst>
          </p:cNvPr>
          <p:cNvSpPr/>
          <p:nvPr/>
        </p:nvSpPr>
        <p:spPr>
          <a:xfrm>
            <a:off x="1740571" y="4757875"/>
            <a:ext cx="96254" cy="962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64164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214E-60C6-080F-7EB4-954301DA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Perspective Projection</a:t>
            </a:r>
            <a:endParaRPr lang="en-RW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8F10B-B92A-C2B9-A02A-42C1055EF329}"/>
              </a:ext>
            </a:extLst>
          </p:cNvPr>
          <p:cNvSpPr txBox="1"/>
          <p:nvPr/>
        </p:nvSpPr>
        <p:spPr>
          <a:xfrm>
            <a:off x="243529" y="1392479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Vanishing point: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3AA902-0666-D308-D604-CECF92EA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70765"/>
            <a:ext cx="5486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AE6B1-34B2-8CC9-0120-2313F30892B3}"/>
              </a:ext>
            </a:extLst>
          </p:cNvPr>
          <p:cNvSpPr txBox="1"/>
          <p:nvPr/>
        </p:nvSpPr>
        <p:spPr>
          <a:xfrm>
            <a:off x="1828800" y="5782365"/>
            <a:ext cx="4596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W" sz="1200" dirty="0">
                <a:latin typeface="Eurostile" panose="020B0504020202050204" pitchFamily="34" charset="77"/>
              </a:rPr>
              <a:t>https://commons.wikimedia.org/wiki/File:1_point_perspective.svg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E2E720-4DE2-4CD6-5382-4E165F3CDD2E}"/>
                  </a:ext>
                </a:extLst>
              </p:cNvPr>
              <p:cNvSpPr txBox="1"/>
              <p:nvPr/>
            </p:nvSpPr>
            <p:spPr>
              <a:xfrm>
                <a:off x="936762" y="1561756"/>
                <a:ext cx="45968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2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RW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𝑣𝑝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𝑣𝑝</m:t>
                              </m:r>
                            </m:sub>
                          </m:sSub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RW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RW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RW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RW" sz="18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E2E720-4DE2-4CD6-5382-4E165F3CD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62" y="1561756"/>
                <a:ext cx="4596848" cy="400110"/>
              </a:xfrm>
              <a:prstGeom prst="rect">
                <a:avLst/>
              </a:prstGeom>
              <a:blipFill>
                <a:blip r:embed="rId3"/>
                <a:stretch>
                  <a:fillRect t="-69697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441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33B4ED68-7D82-02F4-3BF5-DB6340460253}"/>
              </a:ext>
            </a:extLst>
          </p:cNvPr>
          <p:cNvSpPr/>
          <p:nvPr/>
        </p:nvSpPr>
        <p:spPr>
          <a:xfrm>
            <a:off x="4473615" y="1828800"/>
            <a:ext cx="196770" cy="2303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0550FA-4D59-A31B-67D6-5BF5AD31678C}"/>
              </a:ext>
            </a:extLst>
          </p:cNvPr>
          <p:cNvCxnSpPr>
            <a:cxnSpLocks/>
          </p:cNvCxnSpPr>
          <p:nvPr/>
        </p:nvCxnSpPr>
        <p:spPr>
          <a:xfrm flipH="1">
            <a:off x="1932402" y="2237861"/>
            <a:ext cx="4581094" cy="1727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58A76C-1F3A-E225-976F-47DADB173AE8}"/>
              </a:ext>
            </a:extLst>
          </p:cNvPr>
          <p:cNvCxnSpPr>
            <a:cxnSpLocks/>
          </p:cNvCxnSpPr>
          <p:nvPr/>
        </p:nvCxnSpPr>
        <p:spPr>
          <a:xfrm flipH="1" flipV="1">
            <a:off x="4641569" y="2229176"/>
            <a:ext cx="18865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4717E54-E9C7-B340-B90F-68789A8D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38D7E1-781A-969F-857D-FB431AC60D77}"/>
              </a:ext>
            </a:extLst>
          </p:cNvPr>
          <p:cNvCxnSpPr/>
          <p:nvPr/>
        </p:nvCxnSpPr>
        <p:spPr>
          <a:xfrm>
            <a:off x="1967696" y="2980481"/>
            <a:ext cx="5741043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F8F11A9-E701-3700-0B46-575B3E47A992}"/>
              </a:ext>
            </a:extLst>
          </p:cNvPr>
          <p:cNvSpPr/>
          <p:nvPr/>
        </p:nvSpPr>
        <p:spPr>
          <a:xfrm>
            <a:off x="4548850" y="2941909"/>
            <a:ext cx="45719" cy="636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pic>
        <p:nvPicPr>
          <p:cNvPr id="12" name="Graphic 11" descr="Airplane outline">
            <a:extLst>
              <a:ext uri="{FF2B5EF4-FFF2-40B4-BE49-F238E27FC236}">
                <a16:creationId xmlns:a16="http://schemas.microsoft.com/office/drawing/2014/main" id="{674967B7-EEEF-01E9-3ECF-CD5292A7E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6162" y="2123597"/>
            <a:ext cx="914400" cy="9144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D8B2597-6183-3757-F93C-F680FA8F402B}"/>
              </a:ext>
            </a:extLst>
          </p:cNvPr>
          <p:cNvSpPr/>
          <p:nvPr/>
        </p:nvSpPr>
        <p:spPr>
          <a:xfrm>
            <a:off x="6506801" y="2187775"/>
            <a:ext cx="45719" cy="48126"/>
          </a:xfrm>
          <a:prstGeom prst="ellipse">
            <a:avLst/>
          </a:prstGeom>
          <a:solidFill>
            <a:srgbClr val="FF0000"/>
          </a:solidFill>
          <a:ln>
            <a:solidFill>
              <a:srgbClr val="FF4B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9858E0-96A4-1B85-CBEB-54DE889F0732}"/>
              </a:ext>
            </a:extLst>
          </p:cNvPr>
          <p:cNvCxnSpPr>
            <a:cxnSpLocks/>
          </p:cNvCxnSpPr>
          <p:nvPr/>
        </p:nvCxnSpPr>
        <p:spPr>
          <a:xfrm flipH="1">
            <a:off x="4485190" y="2235570"/>
            <a:ext cx="167954" cy="697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5D4561-F025-8B70-10E1-3B4508020DF9}"/>
              </a:ext>
            </a:extLst>
          </p:cNvPr>
          <p:cNvCxnSpPr>
            <a:cxnSpLocks/>
          </p:cNvCxnSpPr>
          <p:nvPr/>
        </p:nvCxnSpPr>
        <p:spPr>
          <a:xfrm flipH="1">
            <a:off x="2361609" y="2305351"/>
            <a:ext cx="2137470" cy="150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A5ED4B-0DD0-3CFF-7734-27BF5FA14599}"/>
              </a:ext>
            </a:extLst>
          </p:cNvPr>
          <p:cNvGrpSpPr/>
          <p:nvPr/>
        </p:nvGrpSpPr>
        <p:grpSpPr>
          <a:xfrm>
            <a:off x="1964649" y="2916822"/>
            <a:ext cx="871101" cy="963710"/>
            <a:chOff x="2073636" y="2916822"/>
            <a:chExt cx="706053" cy="706053"/>
          </a:xfrm>
        </p:grpSpPr>
        <p:pic>
          <p:nvPicPr>
            <p:cNvPr id="23" name="Graphic 22" descr="Airplane outline">
              <a:extLst>
                <a:ext uri="{FF2B5EF4-FFF2-40B4-BE49-F238E27FC236}">
                  <a16:creationId xmlns:a16="http://schemas.microsoft.com/office/drawing/2014/main" id="{B9B3228C-FB66-180C-2F01-01EEC063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2073636" y="2916822"/>
              <a:ext cx="706053" cy="706053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E357252-38EE-FC12-DA9D-A961233359BC}"/>
                </a:ext>
              </a:extLst>
            </p:cNvPr>
            <p:cNvSpPr/>
            <p:nvPr/>
          </p:nvSpPr>
          <p:spPr>
            <a:xfrm>
              <a:off x="2400633" y="353420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4B4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W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C1B8ADB7-198C-E15E-7C70-CBC3EDCEBD04}"/>
              </a:ext>
            </a:extLst>
          </p:cNvPr>
          <p:cNvSpPr/>
          <p:nvPr/>
        </p:nvSpPr>
        <p:spPr>
          <a:xfrm>
            <a:off x="3511731" y="2943834"/>
            <a:ext cx="45719" cy="636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3F0DC5-F266-3D17-3127-6ECBF1402A4C}"/>
              </a:ext>
            </a:extLst>
          </p:cNvPr>
          <p:cNvGrpSpPr/>
          <p:nvPr/>
        </p:nvGrpSpPr>
        <p:grpSpPr>
          <a:xfrm>
            <a:off x="3527606" y="3025817"/>
            <a:ext cx="1054251" cy="472067"/>
            <a:chOff x="2372746" y="2832652"/>
            <a:chExt cx="2193236" cy="33802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CFA9876-17F3-FFE6-C4D3-510B26CB5A88}"/>
                </a:ext>
              </a:extLst>
            </p:cNvPr>
            <p:cNvCxnSpPr>
              <a:cxnSpLocks/>
            </p:cNvCxnSpPr>
            <p:nvPr/>
          </p:nvCxnSpPr>
          <p:spPr>
            <a:xfrm>
              <a:off x="2390099" y="2895949"/>
              <a:ext cx="21701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0EFAEF-BAC4-9CEF-7F9B-1E8C63819402}"/>
                </a:ext>
              </a:extLst>
            </p:cNvPr>
            <p:cNvCxnSpPr/>
            <p:nvPr/>
          </p:nvCxnSpPr>
          <p:spPr>
            <a:xfrm>
              <a:off x="4565982" y="2832652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5FE1F5-AE2C-EFE7-21BE-A523A53D26B0}"/>
                </a:ext>
              </a:extLst>
            </p:cNvPr>
            <p:cNvCxnSpPr/>
            <p:nvPr/>
          </p:nvCxnSpPr>
          <p:spPr>
            <a:xfrm>
              <a:off x="2372746" y="2845906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FA6E6B-149C-519A-0CDC-791F3020F742}"/>
                </a:ext>
              </a:extLst>
            </p:cNvPr>
            <p:cNvSpPr txBox="1"/>
            <p:nvPr/>
          </p:nvSpPr>
          <p:spPr>
            <a:xfrm>
              <a:off x="3215578" y="2884178"/>
              <a:ext cx="590705" cy="286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urostile" panose="020B0504020202050204" pitchFamily="34" charset="77"/>
                </a:rPr>
                <a:t>f</a:t>
              </a:r>
              <a:endParaRPr lang="en-RW" sz="1200" dirty="0">
                <a:latin typeface="Eurostile" panose="020B0504020202050204" pitchFamily="34" charset="7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BC4FD0F-E329-65E2-132A-52690B0C195A}"/>
                  </a:ext>
                </a:extLst>
              </p:cNvPr>
              <p:cNvSpPr txBox="1"/>
              <p:nvPr/>
            </p:nvSpPr>
            <p:spPr>
              <a:xfrm>
                <a:off x="3709677" y="4162851"/>
                <a:ext cx="5295427" cy="178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Eurostile" panose="020B0504020202050204" pitchFamily="34" charset="77"/>
                  </a:rPr>
                  <a:t>F</a:t>
                </a:r>
                <a:r>
                  <a:rPr lang="en-RW" dirty="0">
                    <a:latin typeface="Eurostile" panose="020B0504020202050204" pitchFamily="34" charset="77"/>
                  </a:rPr>
                  <a:t>ocal length (f): It determines the lens’ bending power</a:t>
                </a:r>
              </a:p>
              <a:p>
                <a:endParaRPr lang="en-RW" dirty="0">
                  <a:latin typeface="Eurostile" panose="020B0504020202050204" pitchFamily="34" charset="77"/>
                </a:endParaRPr>
              </a:p>
              <a:p>
                <a:r>
                  <a:rPr lang="en-US" sz="1800" b="0" dirty="0">
                    <a:latin typeface="Eurostile" panose="020B0504020202050204" pitchFamily="34" charset="77"/>
                  </a:rPr>
                  <a:t>This Lens’ law: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RW" dirty="0">
                  <a:latin typeface="Eurostile" panose="020B0504020202050204" pitchFamily="34" charset="77"/>
                </a:endParaRPr>
              </a:p>
              <a:p>
                <a:endParaRPr lang="en-RW" dirty="0">
                  <a:latin typeface="Eurostile" panose="020B0504020202050204" pitchFamily="34" charset="77"/>
                </a:endParaRPr>
              </a:p>
              <a:p>
                <a:r>
                  <a:rPr lang="en-RW" dirty="0">
                    <a:latin typeface="Eurostile" panose="020B0504020202050204" pitchFamily="34" charset="77"/>
                  </a:rPr>
                  <a:t>Magnifiction (m): </a:t>
                </a:r>
                <a14:m>
                  <m:oMath xmlns:m="http://schemas.openxmlformats.org/officeDocument/2006/math">
                    <m: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RW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RW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RW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RW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r>
                  <a:rPr lang="en-RW" dirty="0">
                    <a:effectLst/>
                  </a:rPr>
                  <a:t> </a:t>
                </a:r>
                <a:endParaRPr lang="en-RW" dirty="0">
                  <a:latin typeface="Eurostile" panose="020B0504020202050204" pitchFamily="34" charset="7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BC4FD0F-E329-65E2-132A-52690B0C1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677" y="4162851"/>
                <a:ext cx="5295427" cy="1789336"/>
              </a:xfrm>
              <a:prstGeom prst="rect">
                <a:avLst/>
              </a:prstGeom>
              <a:blipFill>
                <a:blip r:embed="rId5"/>
                <a:stretch>
                  <a:fillRect l="-959" t="-1408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579E9E8A-F4A1-B504-A0F6-73A5AA280F60}"/>
              </a:ext>
            </a:extLst>
          </p:cNvPr>
          <p:cNvGrpSpPr/>
          <p:nvPr/>
        </p:nvGrpSpPr>
        <p:grpSpPr>
          <a:xfrm>
            <a:off x="2409254" y="3847398"/>
            <a:ext cx="2159514" cy="472067"/>
            <a:chOff x="2372746" y="2832652"/>
            <a:chExt cx="2193236" cy="338024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FFD4206-40BE-748F-A2BD-7E5DC877AC5D}"/>
                </a:ext>
              </a:extLst>
            </p:cNvPr>
            <p:cNvCxnSpPr>
              <a:cxnSpLocks/>
            </p:cNvCxnSpPr>
            <p:nvPr/>
          </p:nvCxnSpPr>
          <p:spPr>
            <a:xfrm>
              <a:off x="2390099" y="2895949"/>
              <a:ext cx="21701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28E0A4-3C3E-BF8A-B72E-AC67D369BC7C}"/>
                </a:ext>
              </a:extLst>
            </p:cNvPr>
            <p:cNvCxnSpPr/>
            <p:nvPr/>
          </p:nvCxnSpPr>
          <p:spPr>
            <a:xfrm>
              <a:off x="4565982" y="2832652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C02E2B-C0AA-E78D-3E3A-3DECEA3D5D8F}"/>
                </a:ext>
              </a:extLst>
            </p:cNvPr>
            <p:cNvCxnSpPr/>
            <p:nvPr/>
          </p:nvCxnSpPr>
          <p:spPr>
            <a:xfrm>
              <a:off x="2372746" y="2845906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E22FEA-66D7-A1EE-C856-D48C31E77F8B}"/>
                    </a:ext>
                  </a:extLst>
                </p:cNvPr>
                <p:cNvSpPr txBox="1"/>
                <p:nvPr/>
              </p:nvSpPr>
              <p:spPr>
                <a:xfrm>
                  <a:off x="3215578" y="2884178"/>
                  <a:ext cx="590705" cy="286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RW" sz="1200" dirty="0">
                    <a:latin typeface="Eurostile" panose="020B0504020202050204" pitchFamily="34" charset="77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AE22FEA-66D7-A1EE-C856-D48C31E77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578" y="2884178"/>
                  <a:ext cx="590705" cy="2864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W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464FCC-84D2-568D-EC85-7109B1B08733}"/>
              </a:ext>
            </a:extLst>
          </p:cNvPr>
          <p:cNvGrpSpPr/>
          <p:nvPr/>
        </p:nvGrpSpPr>
        <p:grpSpPr>
          <a:xfrm>
            <a:off x="4585510" y="1592615"/>
            <a:ext cx="1942614" cy="472068"/>
            <a:chOff x="2372746" y="2832652"/>
            <a:chExt cx="2193236" cy="338025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AC7963B-DC32-3008-65E2-1ADA2FE14E2F}"/>
                </a:ext>
              </a:extLst>
            </p:cNvPr>
            <p:cNvCxnSpPr>
              <a:cxnSpLocks/>
            </p:cNvCxnSpPr>
            <p:nvPr/>
          </p:nvCxnSpPr>
          <p:spPr>
            <a:xfrm>
              <a:off x="2390099" y="2895949"/>
              <a:ext cx="21701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85EFB50-E5DE-5E36-39CD-AEF89F40524F}"/>
                </a:ext>
              </a:extLst>
            </p:cNvPr>
            <p:cNvCxnSpPr/>
            <p:nvPr/>
          </p:nvCxnSpPr>
          <p:spPr>
            <a:xfrm>
              <a:off x="4565982" y="2832652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0A072B-12A8-F113-21D4-BE0F0F27DCA7}"/>
                </a:ext>
              </a:extLst>
            </p:cNvPr>
            <p:cNvCxnSpPr/>
            <p:nvPr/>
          </p:nvCxnSpPr>
          <p:spPr>
            <a:xfrm>
              <a:off x="2372746" y="2845906"/>
              <a:ext cx="0" cy="1030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A94FB1A-F6A7-35AC-D6E8-3083A20C0737}"/>
                    </a:ext>
                  </a:extLst>
                </p:cNvPr>
                <p:cNvSpPr txBox="1"/>
                <p:nvPr/>
              </p:nvSpPr>
              <p:spPr>
                <a:xfrm>
                  <a:off x="3215578" y="2884178"/>
                  <a:ext cx="590705" cy="286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RW" sz="1200" dirty="0">
                    <a:latin typeface="Eurostile" panose="020B0504020202050204" pitchFamily="34" charset="77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A94FB1A-F6A7-35AC-D6E8-3083A20C0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578" y="2884178"/>
                  <a:ext cx="590705" cy="2864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RW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D6A0FC50-3C8A-8F1D-F8E9-7D6A55344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386" y="4002370"/>
            <a:ext cx="922745" cy="278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BDCD9F5-BB8D-5C38-9746-9B9F862A128E}"/>
              </a:ext>
            </a:extLst>
          </p:cNvPr>
          <p:cNvSpPr txBox="1"/>
          <p:nvPr/>
        </p:nvSpPr>
        <p:spPr>
          <a:xfrm>
            <a:off x="1638060" y="6655264"/>
            <a:ext cx="45893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W" sz="1100" dirty="0">
                <a:latin typeface="Eurostile" panose="020B0504020202050204" pitchFamily="34" charset="77"/>
              </a:rPr>
              <a:t>https://en.wikipedia.org/wiki/Focal_length</a:t>
            </a:r>
          </a:p>
        </p:txBody>
      </p:sp>
    </p:spTree>
    <p:extLst>
      <p:ext uri="{BB962C8B-B14F-4D97-AF65-F5344CB8AC3E}">
        <p14:creationId xmlns:p14="http://schemas.microsoft.com/office/powerpoint/2010/main" val="110195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7E54-E9C7-B340-B90F-68789A8D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6E599-2730-2F18-5BB9-F531AA9AE010}"/>
              </a:ext>
            </a:extLst>
          </p:cNvPr>
          <p:cNvSpPr txBox="1"/>
          <p:nvPr/>
        </p:nvSpPr>
        <p:spPr>
          <a:xfrm>
            <a:off x="0" y="1135357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b="1" dirty="0">
                <a:latin typeface="Eurostile" panose="020B0504020202050204" pitchFamily="34" charset="77"/>
              </a:rPr>
              <a:t>Aperture: </a:t>
            </a:r>
            <a:r>
              <a:rPr lang="en-RW" dirty="0">
                <a:latin typeface="Eurostile" panose="020B0504020202050204" pitchFamily="34" charset="77"/>
              </a:rPr>
              <a:t>A</a:t>
            </a:r>
            <a:r>
              <a:rPr lang="en-US" dirty="0">
                <a:latin typeface="Eurostile" panose="020B0504020202050204" pitchFamily="34" charset="77"/>
              </a:rPr>
              <a:t>r</a:t>
            </a:r>
            <a:r>
              <a:rPr lang="en-RW" dirty="0">
                <a:latin typeface="Eurostile" panose="020B0504020202050204" pitchFamily="34" charset="77"/>
              </a:rPr>
              <a:t>ea of the lens receiving light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37074-94F1-2DB0-0BF8-3C93576F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808" y="2093952"/>
            <a:ext cx="5625296" cy="34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44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7E54-E9C7-B340-B90F-68789A8D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6E599-2730-2F18-5BB9-F531AA9AE010}"/>
              </a:ext>
            </a:extLst>
          </p:cNvPr>
          <p:cNvSpPr txBox="1"/>
          <p:nvPr/>
        </p:nvSpPr>
        <p:spPr>
          <a:xfrm>
            <a:off x="0" y="1135357"/>
            <a:ext cx="6474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b="1" dirty="0">
                <a:latin typeface="Eurostile" panose="020B0504020202050204" pitchFamily="34" charset="77"/>
              </a:rPr>
              <a:t>Aperture: </a:t>
            </a:r>
            <a:r>
              <a:rPr lang="en-RW" dirty="0">
                <a:latin typeface="Eurostile" panose="020B0504020202050204" pitchFamily="34" charset="77"/>
              </a:rPr>
              <a:t>A</a:t>
            </a:r>
            <a:r>
              <a:rPr lang="en-US" dirty="0">
                <a:latin typeface="Eurostile" panose="020B0504020202050204" pitchFamily="34" charset="77"/>
              </a:rPr>
              <a:t>r</a:t>
            </a:r>
            <a:r>
              <a:rPr lang="en-RW" dirty="0">
                <a:latin typeface="Eurostile" panose="020B0504020202050204" pitchFamily="34" charset="77"/>
              </a:rPr>
              <a:t>ea of the lens receiving light</a:t>
            </a:r>
          </a:p>
          <a:p>
            <a:r>
              <a:rPr lang="en-RW" b="1" dirty="0">
                <a:latin typeface="Eurostile" panose="020B0504020202050204" pitchFamily="34" charset="77"/>
              </a:rPr>
              <a:t>f-number</a:t>
            </a:r>
            <a:r>
              <a:rPr lang="en-RW" dirty="0">
                <a:latin typeface="Eurostile" panose="020B0504020202050204" pitchFamily="34" charset="77"/>
              </a:rPr>
              <a:t>: </a:t>
            </a:r>
            <a:r>
              <a:rPr lang="en-US" dirty="0">
                <a:latin typeface="Eurostile" panose="020B0504020202050204" pitchFamily="34" charset="77"/>
              </a:rPr>
              <a:t>a measure of the light-gathering ability of a camera lens</a:t>
            </a:r>
          </a:p>
          <a:p>
            <a:r>
              <a:rPr lang="en-US" dirty="0">
                <a:latin typeface="Eurostile" panose="020B0504020202050204" pitchFamily="34" charset="77"/>
              </a:rPr>
              <a:t>		it equals focal length divided by the aperture.</a:t>
            </a:r>
            <a:endParaRPr lang="en-RW" dirty="0">
              <a:latin typeface="Eurostile" panose="020B050402020205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37074-94F1-2DB0-0BF8-3C93576F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40" y="2719594"/>
            <a:ext cx="5625296" cy="3483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AE442-BD59-E50C-E78E-2E3DA59DA710}"/>
                  </a:ext>
                </a:extLst>
              </p:cNvPr>
              <p:cNvSpPr txBox="1"/>
              <p:nvPr/>
            </p:nvSpPr>
            <p:spPr>
              <a:xfrm>
                <a:off x="0" y="3679019"/>
                <a:ext cx="4704346" cy="956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Aperture: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𝑢𝑚𝑏𝑒𝑟</m:t>
                        </m:r>
                      </m:den>
                    </m:f>
                  </m:oMath>
                </a14:m>
                <a:endParaRPr lang="en-US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 is called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en-US" sz="1800" dirty="0">
                    <a:effectLst/>
                    <a:latin typeface="Eurostile" panose="020B0504020202050204" pitchFamily="34" charset="77"/>
                    <a:ea typeface="Calibri" panose="020F0502020204030204" pitchFamily="34" charset="0"/>
                    <a:cs typeface="Times New Roman" panose="02020603050405020304" pitchFamily="18" charset="0"/>
                  </a:rPr>
                  <a:t>-Number of lens.</a:t>
                </a:r>
                <a:endParaRPr lang="en-RW" sz="1800" dirty="0">
                  <a:effectLst/>
                  <a:latin typeface="Eurostile" panose="020B0504020202050204" pitchFamily="34" charset="77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8AE442-BD59-E50C-E78E-2E3DA59DA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79019"/>
                <a:ext cx="4704346" cy="956159"/>
              </a:xfrm>
              <a:prstGeom prst="rect">
                <a:avLst/>
              </a:prstGeom>
              <a:blipFill>
                <a:blip r:embed="rId4"/>
                <a:stretch>
                  <a:fillRect l="-809" b="-9211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795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D4F9-3AB0-7145-CE98-C27037D7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 Defocus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04F044-C5EB-01B4-F461-9AF5D6590482}"/>
              </a:ext>
            </a:extLst>
          </p:cNvPr>
          <p:cNvSpPr/>
          <p:nvPr/>
        </p:nvSpPr>
        <p:spPr>
          <a:xfrm>
            <a:off x="4473615" y="1828800"/>
            <a:ext cx="196770" cy="23033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AC360F-E149-18D0-221F-E791B40EE5A3}"/>
              </a:ext>
            </a:extLst>
          </p:cNvPr>
          <p:cNvCxnSpPr/>
          <p:nvPr/>
        </p:nvCxnSpPr>
        <p:spPr>
          <a:xfrm>
            <a:off x="1967696" y="2980481"/>
            <a:ext cx="5741043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1A350F4-D3CC-CF5F-3660-494C8E8B9D3C}"/>
              </a:ext>
            </a:extLst>
          </p:cNvPr>
          <p:cNvSpPr/>
          <p:nvPr/>
        </p:nvSpPr>
        <p:spPr>
          <a:xfrm>
            <a:off x="4548850" y="2941909"/>
            <a:ext cx="45719" cy="636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30A4A7-2BD1-3386-1726-99741D0F5172}"/>
              </a:ext>
            </a:extLst>
          </p:cNvPr>
          <p:cNvSpPr/>
          <p:nvPr/>
        </p:nvSpPr>
        <p:spPr>
          <a:xfrm>
            <a:off x="6506801" y="2940127"/>
            <a:ext cx="45719" cy="481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24A4354-FC58-54F8-14C2-B71813A9F4CE}"/>
              </a:ext>
            </a:extLst>
          </p:cNvPr>
          <p:cNvSpPr/>
          <p:nvPr/>
        </p:nvSpPr>
        <p:spPr>
          <a:xfrm>
            <a:off x="2700665" y="2953627"/>
            <a:ext cx="45719" cy="48126"/>
          </a:xfrm>
          <a:prstGeom prst="ellipse">
            <a:avLst/>
          </a:prstGeom>
          <a:solidFill>
            <a:srgbClr val="FF0000"/>
          </a:solidFill>
          <a:ln>
            <a:solidFill>
              <a:srgbClr val="FF4B4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1047E4-103C-44E9-E914-BD1E67B645F7}"/>
              </a:ext>
            </a:extLst>
          </p:cNvPr>
          <p:cNvCxnSpPr>
            <a:cxnSpLocks/>
            <a:stCxn id="10" idx="1"/>
            <a:endCxn id="4" idx="7"/>
          </p:cNvCxnSpPr>
          <p:nvPr/>
        </p:nvCxnSpPr>
        <p:spPr>
          <a:xfrm flipH="1" flipV="1">
            <a:off x="4641569" y="2166120"/>
            <a:ext cx="1871927" cy="781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39F12A-19C4-1B2A-C528-4E7457B901A8}"/>
              </a:ext>
            </a:extLst>
          </p:cNvPr>
          <p:cNvCxnSpPr>
            <a:stCxn id="4" idx="1"/>
            <a:endCxn id="32" idx="0"/>
          </p:cNvCxnSpPr>
          <p:nvPr/>
        </p:nvCxnSpPr>
        <p:spPr>
          <a:xfrm flipH="1">
            <a:off x="2723525" y="2166120"/>
            <a:ext cx="1778906" cy="7875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D89C51-03F8-A29F-12B2-3CA5D6BF3646}"/>
              </a:ext>
            </a:extLst>
          </p:cNvPr>
          <p:cNvCxnSpPr>
            <a:stCxn id="10" idx="3"/>
            <a:endCxn id="4" idx="5"/>
          </p:cNvCxnSpPr>
          <p:nvPr/>
        </p:nvCxnSpPr>
        <p:spPr>
          <a:xfrm flipH="1">
            <a:off x="4641569" y="2981205"/>
            <a:ext cx="1871927" cy="8136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C7CDEEC-A284-474C-B84E-F3528B8DBE66}"/>
              </a:ext>
            </a:extLst>
          </p:cNvPr>
          <p:cNvCxnSpPr>
            <a:stCxn id="4" idx="3"/>
            <a:endCxn id="32" idx="3"/>
          </p:cNvCxnSpPr>
          <p:nvPr/>
        </p:nvCxnSpPr>
        <p:spPr>
          <a:xfrm flipH="1" flipV="1">
            <a:off x="2707360" y="2994705"/>
            <a:ext cx="1795071" cy="800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05D3D9-84EA-92C8-404F-4181813DD9EC}"/>
              </a:ext>
            </a:extLst>
          </p:cNvPr>
          <p:cNvCxnSpPr>
            <a:cxnSpLocks/>
            <a:stCxn id="42" idx="6"/>
            <a:endCxn id="4" idx="7"/>
          </p:cNvCxnSpPr>
          <p:nvPr/>
        </p:nvCxnSpPr>
        <p:spPr>
          <a:xfrm flipH="1" flipV="1">
            <a:off x="4641569" y="2166120"/>
            <a:ext cx="2248546" cy="81157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0210A14-4E3B-8F88-89B2-C1A7F7E2F60E}"/>
              </a:ext>
            </a:extLst>
          </p:cNvPr>
          <p:cNvCxnSpPr>
            <a:cxnSpLocks/>
            <a:stCxn id="42" idx="3"/>
            <a:endCxn id="4" idx="5"/>
          </p:cNvCxnSpPr>
          <p:nvPr/>
        </p:nvCxnSpPr>
        <p:spPr>
          <a:xfrm flipH="1">
            <a:off x="4641569" y="2994707"/>
            <a:ext cx="2209522" cy="80013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AE37ED-DBFB-0279-3067-B4DD38A47F32}"/>
              </a:ext>
            </a:extLst>
          </p:cNvPr>
          <p:cNvCxnSpPr>
            <a:cxnSpLocks/>
            <a:stCxn id="4" idx="1"/>
            <a:endCxn id="43" idx="1"/>
          </p:cNvCxnSpPr>
          <p:nvPr/>
        </p:nvCxnSpPr>
        <p:spPr>
          <a:xfrm flipH="1">
            <a:off x="2373614" y="2166120"/>
            <a:ext cx="2128817" cy="796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D0609FA-17B0-40CF-7911-F3643E9A8D52}"/>
              </a:ext>
            </a:extLst>
          </p:cNvPr>
          <p:cNvCxnSpPr>
            <a:cxnSpLocks/>
            <a:stCxn id="4" idx="3"/>
            <a:endCxn id="43" idx="4"/>
          </p:cNvCxnSpPr>
          <p:nvPr/>
        </p:nvCxnSpPr>
        <p:spPr>
          <a:xfrm flipH="1" flipV="1">
            <a:off x="2389779" y="3003680"/>
            <a:ext cx="2112652" cy="791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3FD734-0FCD-993E-36E9-420D5D73A3DD}"/>
              </a:ext>
            </a:extLst>
          </p:cNvPr>
          <p:cNvCxnSpPr/>
          <p:nvPr/>
        </p:nvCxnSpPr>
        <p:spPr>
          <a:xfrm>
            <a:off x="2735390" y="2280213"/>
            <a:ext cx="0" cy="15146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B6D4ADE-76FA-9672-EDA0-336816653041}"/>
              </a:ext>
            </a:extLst>
          </p:cNvPr>
          <p:cNvSpPr txBox="1"/>
          <p:nvPr/>
        </p:nvSpPr>
        <p:spPr>
          <a:xfrm>
            <a:off x="2004667" y="187325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Image Plane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F053693-86E8-E5C5-E358-A14A42D1516C}"/>
              </a:ext>
            </a:extLst>
          </p:cNvPr>
          <p:cNvCxnSpPr/>
          <p:nvPr/>
        </p:nvCxnSpPr>
        <p:spPr>
          <a:xfrm>
            <a:off x="2718935" y="2824223"/>
            <a:ext cx="0" cy="3356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7D0B11-6EEA-AEDF-2F99-8F104196D93B}"/>
              </a:ext>
            </a:extLst>
          </p:cNvPr>
          <p:cNvCxnSpPr/>
          <p:nvPr/>
        </p:nvCxnSpPr>
        <p:spPr>
          <a:xfrm>
            <a:off x="4670385" y="1828800"/>
            <a:ext cx="0" cy="3373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D692729-4506-808A-5FF8-7D8E9A083847}"/>
              </a:ext>
            </a:extLst>
          </p:cNvPr>
          <p:cNvCxnSpPr/>
          <p:nvPr/>
        </p:nvCxnSpPr>
        <p:spPr>
          <a:xfrm>
            <a:off x="4670385" y="3794842"/>
            <a:ext cx="0" cy="3373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D68F52-6BBA-556B-23E2-3F8D258EEB9D}"/>
              </a:ext>
            </a:extLst>
          </p:cNvPr>
          <p:cNvSpPr txBox="1"/>
          <p:nvPr/>
        </p:nvSpPr>
        <p:spPr>
          <a:xfrm>
            <a:off x="4146042" y="1420897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Aperture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FCE9EE-B642-CF41-CE0A-E4C5B1846AB5}"/>
              </a:ext>
            </a:extLst>
          </p:cNvPr>
          <p:cNvSpPr/>
          <p:nvPr/>
        </p:nvSpPr>
        <p:spPr>
          <a:xfrm>
            <a:off x="6844396" y="2953629"/>
            <a:ext cx="45719" cy="48126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4821D9-C6F2-AE29-6640-70FAC52A5EA1}"/>
              </a:ext>
            </a:extLst>
          </p:cNvPr>
          <p:cNvSpPr/>
          <p:nvPr/>
        </p:nvSpPr>
        <p:spPr>
          <a:xfrm>
            <a:off x="2366919" y="2955554"/>
            <a:ext cx="45719" cy="48126"/>
          </a:xfrm>
          <a:prstGeom prst="ellipse">
            <a:avLst/>
          </a:prstGeom>
          <a:solidFill>
            <a:srgbClr val="FF00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A0B7E-47F0-D5CE-5F0A-1139F09139B6}"/>
              </a:ext>
            </a:extLst>
          </p:cNvPr>
          <p:cNvSpPr txBox="1"/>
          <p:nvPr/>
        </p:nvSpPr>
        <p:spPr>
          <a:xfrm>
            <a:off x="437359" y="3793272"/>
            <a:ext cx="2052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W" dirty="0">
                <a:latin typeface="Eurostile" panose="020B0504020202050204" pitchFamily="34" charset="77"/>
              </a:rPr>
              <a:t>How to find the blur circle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DD9EF50A-F8B4-3645-0BCC-F7006F781E6E}"/>
              </a:ext>
            </a:extLst>
          </p:cNvPr>
          <p:cNvCxnSpPr>
            <a:endCxn id="32" idx="1"/>
          </p:cNvCxnSpPr>
          <p:nvPr/>
        </p:nvCxnSpPr>
        <p:spPr>
          <a:xfrm flipV="1">
            <a:off x="1696453" y="2960675"/>
            <a:ext cx="1010907" cy="832598"/>
          </a:xfrm>
          <a:prstGeom prst="curvedConnector4">
            <a:avLst>
              <a:gd name="adj1" fmla="val 49669"/>
              <a:gd name="adj2" fmla="val 12830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362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5DDF-978F-7EB8-93C4-B0587BDF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 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55857-61CB-F096-A26C-480F3786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311442"/>
            <a:ext cx="8229600" cy="4525963"/>
          </a:xfrm>
        </p:spPr>
        <p:txBody>
          <a:bodyPr/>
          <a:lstStyle/>
          <a:p>
            <a:r>
              <a:rPr lang="en-US">
                <a:effectLst/>
                <a:latin typeface="Helvetica" pitchFamily="2" charset="0"/>
              </a:rPr>
              <a:t>Chromatic Aberration</a:t>
            </a:r>
          </a:p>
          <a:p>
            <a:endParaRPr lang="en-R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0DC30-2BDE-10F4-C765-AD012DD4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32" y="2042160"/>
            <a:ext cx="6934200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DFCB6-B570-221A-39ED-7F8B76214212}"/>
              </a:ext>
            </a:extLst>
          </p:cNvPr>
          <p:cNvSpPr txBox="1"/>
          <p:nvPr/>
        </p:nvSpPr>
        <p:spPr>
          <a:xfrm>
            <a:off x="673767" y="5629880"/>
            <a:ext cx="8229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800" dirty="0">
                <a:effectLst/>
                <a:latin typeface="Eurostile" panose="020B050402020205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Refractive index (and hence focal length) of lens is different for different wavelengths.</a:t>
            </a:r>
            <a:endParaRPr lang="en-RW" sz="1800" dirty="0">
              <a:effectLst/>
              <a:latin typeface="Eurostile" panose="020B0504020202050204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86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72EB-0B35-83B3-04FF-D8CC77EC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C38AD-AF30-5797-AA7C-E768D95D6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consider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where: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we represent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a matrix? </a:t>
                </a:r>
              </a:p>
              <a:p>
                <a:pPr lvl="1"/>
                <a:r>
                  <a:rPr lang="en-US" dirty="0"/>
                  <a:t>That’s, is there a matrix A such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C38AD-AF30-5797-AA7C-E768D95D6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50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5DDF-978F-7EB8-93C4-B0587BDF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Lens 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55857-61CB-F096-A26C-480F3786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311442"/>
            <a:ext cx="8229600" cy="4525963"/>
          </a:xfrm>
        </p:spPr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Vignetting</a:t>
            </a:r>
            <a:endParaRPr lang="en-R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095E1-4A87-899B-0C97-87028322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1311442"/>
            <a:ext cx="4415971" cy="2624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73697-F289-666B-E5CB-1040016D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8" y="4112326"/>
            <a:ext cx="6719809" cy="22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22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4986-B03F-EB60-D1A0-FACF3F48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Photometric Image Formation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8CD4-2854-06C4-22B2-4ACA284C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66926"/>
            <a:ext cx="8229600" cy="3311434"/>
          </a:xfrm>
        </p:spPr>
        <p:txBody>
          <a:bodyPr>
            <a:normAutofit/>
          </a:bodyPr>
          <a:lstStyle/>
          <a:p>
            <a:r>
              <a:rPr lang="en-US" sz="2400" dirty="0"/>
              <a:t>How an image is formed in terms of pixel intensities and colors.</a:t>
            </a:r>
          </a:p>
          <a:p>
            <a:r>
              <a:rPr lang="en-US" sz="2400" dirty="0"/>
              <a:t>Light is emitted by one or more light sources and reflected or refracted (once or multiple times) at surfaces of objects (or media) in the scene</a:t>
            </a:r>
            <a:endParaRPr lang="en-RW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BAC69-3FCE-59DF-0444-F30544DB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21" y="1135357"/>
            <a:ext cx="4528887" cy="2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12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B0F4-14B9-EC7D-3DE3-735D2C4C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5423D-8E2F-A46A-67D0-06D5E08F6D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11442"/>
                <a:ext cx="8229600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𝐩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denote a 3D surface point,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the viewing direction and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𝐬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the incoming light direction.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rendering equation describes how much of the light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2000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with wavelength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arriving at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𝐩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is reflected into the viewing direction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𝐯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:</a:t>
                </a:r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1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out</m:t>
                          </m:r>
                          <m:r>
                            <m:rPr>
                              <m:nor/>
                            </m:rPr>
                            <a:rPr lang="en-US" sz="2000" i="1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emit</m:t>
                          </m:r>
                          <m:r>
                            <m:rPr>
                              <m:nor/>
                            </m:rPr>
                            <a:rPr lang="en-US" sz="2000" i="1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nary>
                        <m:naryPr>
                          <m:limLoc m:val="subSup"/>
                          <m:grow m:val="on"/>
                          <m:supHide m:val="on"/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BRDF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𝐬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2000" i="1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𝐬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𝜆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)⋅</m:t>
                      </m:r>
                      <m:d>
                        <m:dPr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RW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𝐬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𝐬</m:t>
                      </m:r>
                    </m:oMath>
                  </m:oMathPara>
                </a14:m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 indent="-342900">
                  <a:spcAft>
                    <a:spcPts val="600"/>
                  </a:spcAft>
                  <a:buFont typeface="Wingdings" pitchFamily="2" charset="2"/>
                  <a:buChar char="§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unit hemisphere at normal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𝐧</m:t>
                    </m:r>
                  </m:oMath>
                </a14:m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 indent="-342900">
                  <a:spcAft>
                    <a:spcPts val="600"/>
                  </a:spcAft>
                  <a:buFont typeface="Wingdings" pitchFamily="2" charset="2"/>
                  <a:buChar char="§"/>
                  <a:tabLst>
                    <a:tab pos="457200" algn="l"/>
                  </a:tabLst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bidirectional reflectance distribution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BRDF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𝐩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𝐬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defines how light is reflected at an opaque surface.</a:t>
                </a:r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 indent="-342900">
                  <a:spcAft>
                    <a:spcPts val="600"/>
                  </a:spcAft>
                  <a:buFont typeface="Wingdings" pitchFamily="2" charset="2"/>
                  <a:buChar char="§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emit</m:t>
                        </m:r>
                        <m:r>
                          <m:rPr>
                            <m:nor/>
                          </m:rPr>
                          <a:rPr lang="en-US" sz="2000" i="1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only for light emitting surfaces</a:t>
                </a:r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5423D-8E2F-A46A-67D0-06D5E08F6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11442"/>
                <a:ext cx="8229600" cy="4525963"/>
              </a:xfrm>
              <a:blipFill>
                <a:blip r:embed="rId2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812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EFA8-3851-373F-A6E6-2BE784D5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Global Illumination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584A8-B0EB-1350-3482-A67634F15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2" y="4054642"/>
            <a:ext cx="9115337" cy="2370221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</a:rPr>
              <a:t>Modeling one light bounce is insufficient for rendering complex scenes</a:t>
            </a:r>
          </a:p>
          <a:p>
            <a:endParaRPr lang="en-US" sz="2000" dirty="0">
              <a:effectLst/>
            </a:endParaRPr>
          </a:p>
          <a:p>
            <a:r>
              <a:rPr lang="en-US" sz="2000" dirty="0">
                <a:effectLst/>
              </a:rPr>
              <a:t>I Light sources can be shadowed by </a:t>
            </a:r>
            <a:r>
              <a:rPr lang="en-US" sz="2000" dirty="0" err="1">
                <a:effectLst/>
              </a:rPr>
              <a:t>occluders</a:t>
            </a:r>
            <a:r>
              <a:rPr lang="en-US" sz="2000" dirty="0">
                <a:effectLst/>
              </a:rPr>
              <a:t> and rays can bounce multiple times</a:t>
            </a:r>
          </a:p>
          <a:p>
            <a:endParaRPr lang="en-US" sz="2000" dirty="0">
              <a:effectLst/>
            </a:endParaRPr>
          </a:p>
          <a:p>
            <a:r>
              <a:rPr lang="en-US" sz="2000" dirty="0">
                <a:effectLst/>
              </a:rPr>
              <a:t>I Global illumination techniques also take indirect illumination into account</a:t>
            </a:r>
          </a:p>
          <a:p>
            <a:endParaRPr lang="en-RW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DB369-7409-4E17-28E9-68E41C72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" y="1135357"/>
            <a:ext cx="4479537" cy="2681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34131-88CD-05E5-898E-181774298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396" y="1135357"/>
            <a:ext cx="4387603" cy="26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47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3F46-C546-D37C-C1F2-2D095FBC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and Specular Reflection</a:t>
            </a:r>
            <a:endParaRPr lang="en-R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B24AE0-B4CE-67D8-46FB-B5797CE07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423"/>
          <a:stretch/>
        </p:blipFill>
        <p:spPr>
          <a:xfrm>
            <a:off x="457200" y="2560320"/>
            <a:ext cx="8229600" cy="35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5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CF65-1129-4F5B-F2E2-7680C0E1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A36DB-9740-2B89-DAA1-BEA91E8D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953723"/>
            <a:ext cx="8229600" cy="153784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Physical light transport in the camera lens/body</a:t>
            </a:r>
          </a:p>
          <a:p>
            <a:r>
              <a:rPr lang="en-US" dirty="0"/>
              <a:t>Photon measurement and conversion on the sensor chip</a:t>
            </a:r>
          </a:p>
          <a:p>
            <a:r>
              <a:rPr lang="en-US" dirty="0"/>
              <a:t>Image signal processing (ISP) and image compression</a:t>
            </a:r>
            <a:endParaRPr lang="en-R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6DC1E-318F-6B70-C114-01A2F0E1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37" y="1135357"/>
            <a:ext cx="6220326" cy="37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96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CF65-1129-4F5B-F2E2-7680C0E1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A36DB-9740-2B89-DAA1-BEA91E8D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953723"/>
            <a:ext cx="8229600" cy="153784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 CCDs move charge from pixel to pixel and convert it to voltage at the output node</a:t>
            </a:r>
          </a:p>
          <a:p>
            <a:r>
              <a:rPr lang="en-US" sz="2400" dirty="0"/>
              <a:t>I CMOS images convert charge to voltage inside each pixel and are standard</a:t>
            </a:r>
            <a:endParaRPr lang="en-RW" sz="2400" dirty="0"/>
          </a:p>
        </p:txBody>
      </p:sp>
      <p:pic>
        <p:nvPicPr>
          <p:cNvPr id="5" name="Google Shape;676;p44">
            <a:extLst>
              <a:ext uri="{FF2B5EF4-FFF2-40B4-BE49-F238E27FC236}">
                <a16:creationId xmlns:a16="http://schemas.microsoft.com/office/drawing/2014/main" id="{A76F5342-4703-36B2-AA93-2E8DF7EC0A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1950" y="1366077"/>
            <a:ext cx="6100100" cy="33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75;p44">
            <a:extLst>
              <a:ext uri="{FF2B5EF4-FFF2-40B4-BE49-F238E27FC236}">
                <a16:creationId xmlns:a16="http://schemas.microsoft.com/office/drawing/2014/main" id="{198FC359-F702-AD9F-3B47-37A8CD994D82}"/>
              </a:ext>
            </a:extLst>
          </p:cNvPr>
          <p:cNvSpPr txBox="1"/>
          <p:nvPr/>
        </p:nvSpPr>
        <p:spPr>
          <a:xfrm>
            <a:off x="2126142" y="6491563"/>
            <a:ext cx="4345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rgbClr val="0000FF"/>
                </a:solidFill>
                <a:latin typeface="Eurostile" panose="020B0504020202050204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https://meroli.web.cern.ch/lecture_cmos_vs_ccd_pixel_sensor.html</a:t>
            </a:r>
            <a:endParaRPr dirty="0">
              <a:solidFill>
                <a:srgbClr val="0000FF"/>
              </a:solidFill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3620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A5AB-B9EC-436E-995A-9964A1FE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86B8-4C5E-2CB5-67ED-FC7EDD69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9569"/>
            <a:ext cx="8229600" cy="4525963"/>
          </a:xfrm>
        </p:spPr>
        <p:txBody>
          <a:bodyPr/>
          <a:lstStyle/>
          <a:p>
            <a:r>
              <a:rPr lang="en-RW" b="1" dirty="0"/>
              <a:t>Color Filter: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89F7C-6E28-A70F-2BEA-C881E469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616" y="2089078"/>
            <a:ext cx="4896184" cy="2367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47C8C9-F8B9-AE06-3AB4-8207C9994ED9}"/>
              </a:ext>
            </a:extLst>
          </p:cNvPr>
          <p:cNvSpPr txBox="1"/>
          <p:nvPr/>
        </p:nvSpPr>
        <p:spPr>
          <a:xfrm>
            <a:off x="770022" y="5186414"/>
            <a:ext cx="7916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To measure color, pixels are arranged in a color array, e.g.: Bayer RGB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Eurostile" panose="020B050402020205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I Missing colors at each pixel are interpolated from the neighbors (</a:t>
            </a:r>
            <a:r>
              <a:rPr lang="en-US" dirty="0" err="1">
                <a:effectLst/>
                <a:latin typeface="Eurostile" panose="020B0504020202050204" pitchFamily="34" charset="77"/>
              </a:rPr>
              <a:t>demosaicing</a:t>
            </a:r>
            <a:r>
              <a:rPr lang="en-US" dirty="0">
                <a:effectLst/>
                <a:latin typeface="Eurostile" panose="020B0504020202050204" pitchFamily="34" charset="77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FD738-7134-E757-CEDE-2C27D8FE3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8" y="2089078"/>
            <a:ext cx="2689356" cy="18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27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A5AB-B9EC-436E-995A-9964A1FE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Image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86B8-4C5E-2CB5-67ED-FC7EDD69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9569"/>
            <a:ext cx="8229600" cy="4525963"/>
          </a:xfrm>
        </p:spPr>
        <p:txBody>
          <a:bodyPr/>
          <a:lstStyle/>
          <a:p>
            <a:r>
              <a:rPr lang="en-RW" b="1" dirty="0"/>
              <a:t>Color Filter: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7C8C9-F8B9-AE06-3AB4-8207C9994ED9}"/>
              </a:ext>
            </a:extLst>
          </p:cNvPr>
          <p:cNvSpPr txBox="1"/>
          <p:nvPr/>
        </p:nvSpPr>
        <p:spPr>
          <a:xfrm>
            <a:off x="770022" y="5186414"/>
            <a:ext cx="7916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To measure color, pixels are arranged in a color array, e.g.: Bayer RGB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Eurostile" panose="020B050402020205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Eurostile" panose="020B0504020202050204" pitchFamily="34" charset="77"/>
              </a:rPr>
              <a:t>I Missing colors at each pixel are interpolated from the neighbors (</a:t>
            </a:r>
            <a:r>
              <a:rPr lang="en-US" dirty="0" err="1">
                <a:effectLst/>
                <a:latin typeface="Eurostile" panose="020B0504020202050204" pitchFamily="34" charset="77"/>
              </a:rPr>
              <a:t>demosaicing</a:t>
            </a:r>
            <a:r>
              <a:rPr lang="en-US" dirty="0">
                <a:effectLst/>
                <a:latin typeface="Eurostile" panose="020B0504020202050204" pitchFamily="34" charset="77"/>
              </a:rPr>
              <a:t>)</a:t>
            </a:r>
          </a:p>
        </p:txBody>
      </p:sp>
      <p:pic>
        <p:nvPicPr>
          <p:cNvPr id="1026" name="Picture 2" descr="RGB color space - book❷net book scanners">
            <a:extLst>
              <a:ext uri="{FF2B5EF4-FFF2-40B4-BE49-F238E27FC236}">
                <a16:creationId xmlns:a16="http://schemas.microsoft.com/office/drawing/2014/main" id="{CBDF98E1-E0E9-B372-D780-78AD5A364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4" t="11099" r="14452" b="7815"/>
          <a:stretch/>
        </p:blipFill>
        <p:spPr bwMode="auto">
          <a:xfrm>
            <a:off x="252272" y="1917410"/>
            <a:ext cx="2755232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2E532F-5779-0C5F-1FCF-4795C194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129" y="2231215"/>
            <a:ext cx="2159276" cy="20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4AB264-0FD6-62D6-12E9-FA01C08C6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2" t="1515" r="-1" b="68103"/>
          <a:stretch/>
        </p:blipFill>
        <p:spPr bwMode="auto">
          <a:xfrm>
            <a:off x="6136498" y="2253188"/>
            <a:ext cx="2959767" cy="208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689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90200-840A-B7A7-CB3E-89D52EA3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A309-375A-B837-A24B-DA78EF1AA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uni-tuebingen.de</a:t>
            </a:r>
            <a:r>
              <a:rPr lang="en-US" sz="1600" dirty="0"/>
              <a:t>/</a:t>
            </a:r>
            <a:r>
              <a:rPr lang="en-US" sz="1600" dirty="0" err="1"/>
              <a:t>fakultaeten</a:t>
            </a:r>
            <a:r>
              <a:rPr lang="en-US" sz="1600" dirty="0"/>
              <a:t>/</a:t>
            </a:r>
            <a:r>
              <a:rPr lang="en-US" sz="1600" dirty="0" err="1"/>
              <a:t>mathematisch-naturwissenschaftliche-fakultaet</a:t>
            </a:r>
            <a:r>
              <a:rPr lang="en-US" sz="1600" dirty="0"/>
              <a:t>/</a:t>
            </a:r>
            <a:r>
              <a:rPr lang="en-US" sz="1600" dirty="0" err="1"/>
              <a:t>fachbereiche</a:t>
            </a:r>
            <a:r>
              <a:rPr lang="en-US" sz="1600" dirty="0"/>
              <a:t>/</a:t>
            </a:r>
            <a:r>
              <a:rPr lang="en-US" sz="1600" dirty="0" err="1"/>
              <a:t>informatik</a:t>
            </a:r>
            <a:r>
              <a:rPr lang="en-US" sz="1600" dirty="0"/>
              <a:t>/</a:t>
            </a:r>
            <a:r>
              <a:rPr lang="en-US" sz="1600" dirty="0" err="1"/>
              <a:t>lehrstuehle</a:t>
            </a:r>
            <a:r>
              <a:rPr lang="en-US" sz="1600" dirty="0"/>
              <a:t>/autonomous-vision/lectures/computer-vision/</a:t>
            </a:r>
            <a:endParaRPr lang="en-RW" sz="1600" dirty="0"/>
          </a:p>
        </p:txBody>
      </p:sp>
    </p:spTree>
    <p:extLst>
      <p:ext uri="{BB962C8B-B14F-4D97-AF65-F5344CB8AC3E}">
        <p14:creationId xmlns:p14="http://schemas.microsoft.com/office/powerpoint/2010/main" val="300633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0FC3-CA01-9172-3EBA-8D777D0F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6484-CB99-6B65-12A9-7994F3D4C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387E0-56A4-EF26-3544-C2CC919AC3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Points in Euclidean Coordinates </a:t>
                </a:r>
              </a:p>
              <a:p>
                <a:pPr lvl="1"/>
                <a:r>
                  <a:rPr lang="en-US" dirty="0"/>
                  <a:t>In standard 2D space, a point is represented as a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Points in Homogeneous Coordinates </a:t>
                </a:r>
              </a:p>
              <a:p>
                <a:pPr lvl="1"/>
                <a:r>
                  <a:rPr lang="en-US" dirty="0"/>
                  <a:t>The same point is represented by the augmented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ba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More generally, the Euclidean point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corresponds to the entire equivalence class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 such homogeneous vectors represent the same geometric point after normalization.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387E0-56A4-EF26-3544-C2CC919AC3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  <a:blipFill>
                <a:blip r:embed="rId2"/>
                <a:stretch>
                  <a:fillRect l="-900" t="-1946" r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079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4B7D3-F5EE-6999-2219-673A25225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9A09-F17E-B54A-039A-32AA1EB6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43094C-38A6-7958-6F6E-62168F82A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Euclidean point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corresponds to the entire equivalence class in homogeneous coordinates: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˜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anything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could be re-written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To convert a homogeneous vector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dirty="0"/>
                  <a:t> back to inhomogeneous form, we divide by the last coordinate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ba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˜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acc>
                                  <m:accPr>
                                    <m:chr m:val="˜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˜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≠0.</m:t>
                      </m:r>
                    </m:oMath>
                  </m:oMathPara>
                </a14:m>
                <a:endParaRPr lang="en-US" dirty="0"/>
              </a:p>
              <a:p>
                <a:pPr lvl="0"/>
                <a:r>
                  <a:rPr lang="en-US" dirty="0"/>
                  <a:t>The corresponding inhomogeneous point is obtained by dropping the last coordinate: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num>
                            <m:den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acc>
                                <m:accPr>
                                  <m:chr m:val="˜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43094C-38A6-7958-6F6E-62168F82A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  <a:blipFill>
                <a:blip r:embed="rId2"/>
                <a:stretch>
                  <a:fillRect l="-600" t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4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6A67D-363C-2C95-9730-782DC9CC9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D801-9C6F-7BAB-783A-907AE39A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5F10D-2F0F-03F0-E4BB-5F75F17276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re-consider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where: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we represent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a matrix? </a:t>
                </a:r>
              </a:p>
              <a:p>
                <a:pPr lvl="1"/>
                <a:r>
                  <a:rPr lang="en-US" dirty="0"/>
                  <a:t>That’s, is there a matrix A such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5F10D-2F0F-03F0-E4BB-5F75F17276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166018"/>
                <a:ext cx="8468139" cy="5204965"/>
              </a:xfrm>
              <a:blipFill>
                <a:blip r:embed="rId2"/>
                <a:stretch>
                  <a:fillRect l="-1649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7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DF31-DE98-BB39-BFCF-283F8498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Geometric primitive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FAA24-A31D-894F-363C-DBB1358A1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Geometric primitives are the basic building blocks used to describe 3D shapes</a:t>
            </a:r>
          </a:p>
          <a:p>
            <a:endParaRPr lang="en-RW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RW" sz="2800" dirty="0"/>
              <a:t>Examples: Points, lines, planes</a:t>
            </a:r>
          </a:p>
        </p:txBody>
      </p:sp>
    </p:spTree>
    <p:extLst>
      <p:ext uri="{BB962C8B-B14F-4D97-AF65-F5344CB8AC3E}">
        <p14:creationId xmlns:p14="http://schemas.microsoft.com/office/powerpoint/2010/main" val="2516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2DCE-B571-27DC-7745-B7EF8ADA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2D</a:t>
            </a:r>
            <a:r>
              <a:rPr lang="en-US" sz="4400" spc="-87" dirty="0"/>
              <a:t> </a:t>
            </a:r>
            <a:r>
              <a:rPr lang="en-US" sz="4400" spc="-16" dirty="0"/>
              <a:t>Points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9FEC7-076D-E011-A85B-B57952238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07694"/>
                <a:ext cx="8229600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800" dirty="0"/>
                  <a:t>2D points can be written in inhomogeneous coordinates as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RW" sz="20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RW" sz="16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/>
                  <a:t>or in homogeneous coordinates as </a:t>
                </a:r>
                <a14:m>
                  <m:oMath xmlns:m="http://schemas.openxmlformats.org/officeDocument/2006/math">
                    <m:acc>
                      <m:accPr>
                        <m:chr m:val="˜"/>
                        <m:ctrlPr>
                          <a:rPr lang="en-RW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acc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RW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˜"/>
                                  <m:ctrlPr>
                                    <a:rPr lang="en-RW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RW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ℙ</m:t>
                        </m:r>
                      </m:e>
                      <m: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RW" sz="2000" dirty="0">
                    <a:effectLst/>
                    <a:latin typeface="Georgia" panose="020405020504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R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r>
                          <a:rPr lang="en-US" sz="2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R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∖{(0,0,0)}</m:t>
                    </m:r>
                  </m:oMath>
                </a14:m>
                <a:r>
                  <a:rPr lang="en-US" sz="2800" dirty="0"/>
                  <a:t> is called projective space.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Homogeneous vectors that differ only by scale are considered equivalent and define an equivalence class.</a:t>
                </a:r>
                <a:endParaRPr lang="en-RW" sz="2800" dirty="0"/>
              </a:p>
              <a:p>
                <a:pPr lvl="1"/>
                <a:endParaRPr lang="en-RW" sz="1600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RW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9FEC7-076D-E011-A85B-B57952238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07694"/>
                <a:ext cx="8229600" cy="4525963"/>
              </a:xfrm>
              <a:blipFill>
                <a:blip r:embed="rId2"/>
                <a:stretch>
                  <a:fillRect l="-1235" t="-1117" r="-1852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1805"/>
      </p:ext>
    </p:extLst>
  </p:cSld>
  <p:clrMapOvr>
    <a:masterClrMapping/>
  </p:clrMapOvr>
</p:sld>
</file>

<file path=ppt/theme/theme1.xml><?xml version="1.0" encoding="utf-8"?>
<a:theme xmlns:a="http://schemas.openxmlformats.org/drawingml/2006/main" name="CMUR_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8BF47190-E6FD-427D-9649-09C8310C6DC6}" vid="{31C3F284-EBA8-4357-B68E-EBADBF5D43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51175</TotalTime>
  <Words>1742</Words>
  <Application>Microsoft Macintosh PowerPoint</Application>
  <PresentationFormat>On-screen Show (4:3)</PresentationFormat>
  <Paragraphs>258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Arial</vt:lpstr>
      <vt:lpstr>Eurostile</vt:lpstr>
      <vt:lpstr>Times New Roman</vt:lpstr>
      <vt:lpstr>Helvetica</vt:lpstr>
      <vt:lpstr>Georgia</vt:lpstr>
      <vt:lpstr>Cambria Math</vt:lpstr>
      <vt:lpstr>Calibri</vt:lpstr>
      <vt:lpstr>Wingdings</vt:lpstr>
      <vt:lpstr>Montserrat</vt:lpstr>
      <vt:lpstr>Nirmala UI Semilight</vt:lpstr>
      <vt:lpstr>Aptos</vt:lpstr>
      <vt:lpstr>Symbol</vt:lpstr>
      <vt:lpstr>CMUR_presentation</vt:lpstr>
      <vt:lpstr>18-799: Applied Computer Vision Spring 2026</vt:lpstr>
      <vt:lpstr>Objectives</vt:lpstr>
      <vt:lpstr>Homogeneous Coordinates </vt:lpstr>
      <vt:lpstr>Homogeneous Coordinates </vt:lpstr>
      <vt:lpstr>Homogeneous Coordinates </vt:lpstr>
      <vt:lpstr>Homogeneous Coordinates </vt:lpstr>
      <vt:lpstr>Homogeneous Coordinates </vt:lpstr>
      <vt:lpstr>Geometric primitive</vt:lpstr>
      <vt:lpstr>2D Points</vt:lpstr>
      <vt:lpstr>2D Points</vt:lpstr>
      <vt:lpstr>2D Lines</vt:lpstr>
      <vt:lpstr>Cross Product</vt:lpstr>
      <vt:lpstr>Cross Product</vt:lpstr>
      <vt:lpstr>2D Line: Example</vt:lpstr>
      <vt:lpstr>2D Line: Example</vt:lpstr>
      <vt:lpstr>2D Conics</vt:lpstr>
      <vt:lpstr>3D Quadrics</vt:lpstr>
      <vt:lpstr>Translation</vt:lpstr>
      <vt:lpstr>Affine</vt:lpstr>
      <vt:lpstr>Projective</vt:lpstr>
      <vt:lpstr>Projective</vt:lpstr>
      <vt:lpstr>Projective</vt:lpstr>
      <vt:lpstr>Projective</vt:lpstr>
      <vt:lpstr>2D Transformation</vt:lpstr>
      <vt:lpstr>3D Transformation</vt:lpstr>
      <vt:lpstr>Geometric Image Formation</vt:lpstr>
      <vt:lpstr>PowerPoint Presentation</vt:lpstr>
      <vt:lpstr>Perspective Projection</vt:lpstr>
      <vt:lpstr>Perspective Projection</vt:lpstr>
      <vt:lpstr>Perspective Projection</vt:lpstr>
      <vt:lpstr>Chaining Transformation</vt:lpstr>
      <vt:lpstr>Perspective Projection</vt:lpstr>
      <vt:lpstr>Perspective Projection</vt:lpstr>
      <vt:lpstr>Perspective Projection</vt:lpstr>
      <vt:lpstr>Lens</vt:lpstr>
      <vt:lpstr>Lens</vt:lpstr>
      <vt:lpstr>Lens</vt:lpstr>
      <vt:lpstr>Lens Defocus</vt:lpstr>
      <vt:lpstr>Lens Distortion</vt:lpstr>
      <vt:lpstr>Lens Distortion</vt:lpstr>
      <vt:lpstr>Photometric Image Formation</vt:lpstr>
      <vt:lpstr>Rendering Equation</vt:lpstr>
      <vt:lpstr>Global Illumination</vt:lpstr>
      <vt:lpstr>Diffuse and Specular Reflection</vt:lpstr>
      <vt:lpstr>Image Sensor</vt:lpstr>
      <vt:lpstr>Image Sensor</vt:lpstr>
      <vt:lpstr>Image Sensor</vt:lpstr>
      <vt:lpstr>Image Sensor</vt:lpstr>
      <vt:lpstr>Reference</vt:lpstr>
    </vt:vector>
  </TitlesOfParts>
  <Company>Carnegie Mellon University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Krogh</dc:creator>
  <cp:lastModifiedBy>Moise Busogi</cp:lastModifiedBy>
  <cp:revision>232</cp:revision>
  <cp:lastPrinted>2018-08-27T08:05:04Z</cp:lastPrinted>
  <dcterms:created xsi:type="dcterms:W3CDTF">2017-10-24T18:38:22Z</dcterms:created>
  <dcterms:modified xsi:type="dcterms:W3CDTF">2026-01-16T05:45:24Z</dcterms:modified>
</cp:coreProperties>
</file>